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2" r:id="rId2"/>
    <p:sldId id="285" r:id="rId3"/>
    <p:sldId id="287" r:id="rId4"/>
    <p:sldId id="289" r:id="rId5"/>
    <p:sldId id="329" r:id="rId6"/>
    <p:sldId id="273" r:id="rId7"/>
    <p:sldId id="275" r:id="rId8"/>
    <p:sldId id="276" r:id="rId9"/>
    <p:sldId id="277" r:id="rId10"/>
    <p:sldId id="278" r:id="rId11"/>
    <p:sldId id="281" r:id="rId12"/>
    <p:sldId id="279" r:id="rId13"/>
    <p:sldId id="280" r:id="rId14"/>
    <p:sldId id="293" r:id="rId15"/>
    <p:sldId id="260" r:id="rId16"/>
    <p:sldId id="258" r:id="rId17"/>
    <p:sldId id="261" r:id="rId18"/>
    <p:sldId id="296" r:id="rId19"/>
    <p:sldId id="263" r:id="rId20"/>
    <p:sldId id="264"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90" d="100"/>
          <a:sy n="90" d="100"/>
        </p:scale>
        <p:origin x="90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2DD75-DDB7-4CA2-B1F8-C4D3FE4FF668}" type="datetimeFigureOut">
              <a:rPr lang="ru-RU" smtClean="0"/>
              <a:t>25.05.2025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0555-D59C-426A-AE63-690FC181C557}" type="slidenum">
              <a:rPr lang="ru-RU" smtClean="0"/>
              <a:t>‹#›</a:t>
            </a:fld>
            <a:endParaRPr lang="ru-RU"/>
          </a:p>
        </p:txBody>
      </p:sp>
    </p:spTree>
    <p:extLst>
      <p:ext uri="{BB962C8B-B14F-4D97-AF65-F5344CB8AC3E}">
        <p14:creationId xmlns:p14="http://schemas.microsoft.com/office/powerpoint/2010/main" val="191861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6FACAA-A7ED-486B-B680-39D59E640B4B}" type="datetime1">
              <a:rPr lang="ru-RU" smtClean="0"/>
              <a:t>25.05.2025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10276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B48E0DB-4420-4359-8673-AF965D4551F6}" type="datetime1">
              <a:rPr lang="ru-RU" smtClean="0"/>
              <a:t>25.05.2025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389534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2C9085-272C-4D00-9EE3-AF9F1E59BFAC}" type="datetime1">
              <a:rPr lang="ru-RU" smtClean="0"/>
              <a:t>25.05.2025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277108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BF53B5-AB8A-4AA6-A5BA-C9D5A8B177B6}" type="datetime1">
              <a:rPr lang="ru-RU" smtClean="0"/>
              <a:t>25.05.2025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37281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2B3AA4-2079-42D9-8259-927611707D07}" type="datetime1">
              <a:rPr lang="ru-RU" smtClean="0"/>
              <a:t>25.05.2025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239483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A3C4F29-8CA2-464C-8244-B484A1F17977}" type="datetime1">
              <a:rPr lang="ru-RU" smtClean="0"/>
              <a:t>25.05.2025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66022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47D36B-1184-44AB-9134-A1DD783663A0}" type="datetime1">
              <a:rPr lang="ru-RU" smtClean="0"/>
              <a:t>25.05.2025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31165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2E7CD30-10A9-49EE-8FAE-48457498B064}" type="datetime1">
              <a:rPr lang="ru-RU" smtClean="0"/>
              <a:t>25.05.2025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237504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552B9-72E9-468C-A883-488284D928A7}" type="datetime1">
              <a:rPr lang="ru-RU" smtClean="0"/>
              <a:t>25.05.2025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321294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CE1302A-05C9-4F89-BEE9-4A46D5163C8F}" type="datetime1">
              <a:rPr lang="ru-RU" smtClean="0"/>
              <a:t>25.05.2025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309770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21CB728-FB50-4B3F-AE46-1B5AB5683639}" type="datetime1">
              <a:rPr lang="ru-RU" smtClean="0"/>
              <a:t>25.05.2025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59A93-4002-4D47-B427-C31C73E6A91D}" type="slidenum">
              <a:rPr lang="ru-RU" smtClean="0"/>
              <a:t>‹#›</a:t>
            </a:fld>
            <a:endParaRPr lang="ru-RU"/>
          </a:p>
        </p:txBody>
      </p:sp>
    </p:spTree>
    <p:extLst>
      <p:ext uri="{BB962C8B-B14F-4D97-AF65-F5344CB8AC3E}">
        <p14:creationId xmlns:p14="http://schemas.microsoft.com/office/powerpoint/2010/main" val="249111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04F97-D93F-47FC-ABEA-94BB29F0F0F0}" type="datetime1">
              <a:rPr lang="ru-RU" smtClean="0"/>
              <a:t>25.05.2025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59A93-4002-4D47-B427-C31C73E6A91D}" type="slidenum">
              <a:rPr lang="ru-RU" smtClean="0"/>
              <a:t>‹#›</a:t>
            </a:fld>
            <a:endParaRPr lang="ru-RU"/>
          </a:p>
        </p:txBody>
      </p:sp>
    </p:spTree>
    <p:extLst>
      <p:ext uri="{BB962C8B-B14F-4D97-AF65-F5344CB8AC3E}">
        <p14:creationId xmlns:p14="http://schemas.microsoft.com/office/powerpoint/2010/main" val="2502997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25" y="1741071"/>
            <a:ext cx="7183315" cy="4586269"/>
          </a:xfrm>
          <a:prstGeom prst="rect">
            <a:avLst/>
          </a:prstGeom>
        </p:spPr>
      </p:pic>
      <p:sp>
        <p:nvSpPr>
          <p:cNvPr id="9" name="Заголовок 8"/>
          <p:cNvSpPr>
            <a:spLocks noGrp="1"/>
          </p:cNvSpPr>
          <p:nvPr>
            <p:ph type="title"/>
          </p:nvPr>
        </p:nvSpPr>
        <p:spPr>
          <a:xfrm>
            <a:off x="551933" y="445319"/>
            <a:ext cx="7886700" cy="835270"/>
          </a:xfrm>
        </p:spPr>
        <p:txBody>
          <a:bodyPr>
            <a:noAutofit/>
          </a:bodyPr>
          <a:lstStyle/>
          <a:p>
            <a:pPr algn="ctr"/>
            <a:r>
              <a:rPr lang="en-GB" sz="3200" b="1" dirty="0">
                <a:solidFill>
                  <a:schemeClr val="accent5">
                    <a:lumMod val="75000"/>
                  </a:schemeClr>
                </a:solidFill>
              </a:rPr>
              <a:t>Production of aluminosilicate proppants from aluminium salt slags</a:t>
            </a:r>
            <a:endParaRPr lang="ru-RU" sz="3200" b="1" dirty="0">
              <a:solidFill>
                <a:schemeClr val="accent5">
                  <a:lumMod val="75000"/>
                </a:schemeClr>
              </a:solidFill>
            </a:endParaRPr>
          </a:p>
        </p:txBody>
      </p:sp>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Tree>
    <p:extLst>
      <p:ext uri="{BB962C8B-B14F-4D97-AF65-F5344CB8AC3E}">
        <p14:creationId xmlns:p14="http://schemas.microsoft.com/office/powerpoint/2010/main" val="118765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10" name="object 4"/>
          <p:cNvSpPr txBox="1">
            <a:spLocks noGrp="1"/>
          </p:cNvSpPr>
          <p:nvPr>
            <p:ph type="title"/>
          </p:nvPr>
        </p:nvSpPr>
        <p:spPr>
          <a:xfrm>
            <a:off x="309754" y="951336"/>
            <a:ext cx="8566784" cy="655949"/>
          </a:xfrm>
          <a:prstGeom prst="rect">
            <a:avLst/>
          </a:prstGeom>
        </p:spPr>
        <p:txBody>
          <a:bodyPr vert="horz" wrap="square" lIns="0" tIns="9525" rIns="0" bIns="0" rtlCol="0" anchor="ctr">
            <a:spAutoFit/>
          </a:bodyPr>
          <a:lstStyle/>
          <a:p>
            <a:pPr marL="9525" algn="ctr">
              <a:lnSpc>
                <a:spcPct val="100000"/>
              </a:lnSpc>
              <a:spcBef>
                <a:spcPts val="75"/>
              </a:spcBef>
            </a:pPr>
            <a:r>
              <a:rPr lang="en-GB" sz="2100" b="1" spc="-4" dirty="0">
                <a:solidFill>
                  <a:srgbClr val="000000"/>
                </a:solidFill>
              </a:rPr>
              <a:t>Processed products (obtained at the operating pilot production facility in the Rostov region)</a:t>
            </a:r>
            <a:endParaRPr sz="2100" b="1" dirty="0"/>
          </a:p>
        </p:txBody>
      </p:sp>
      <p:sp>
        <p:nvSpPr>
          <p:cNvPr id="16" name="object 2"/>
          <p:cNvSpPr txBox="1"/>
          <p:nvPr/>
        </p:nvSpPr>
        <p:spPr>
          <a:xfrm>
            <a:off x="476251" y="4805458"/>
            <a:ext cx="1966436" cy="240450"/>
          </a:xfrm>
          <a:prstGeom prst="rect">
            <a:avLst/>
          </a:prstGeom>
        </p:spPr>
        <p:txBody>
          <a:bodyPr vert="horz" wrap="square" lIns="0" tIns="9525" rIns="0" bIns="0" rtlCol="0">
            <a:spAutoFit/>
          </a:bodyPr>
          <a:lstStyle/>
          <a:p>
            <a:pPr marL="9525" algn="ctr">
              <a:spcBef>
                <a:spcPts val="75"/>
              </a:spcBef>
            </a:pPr>
            <a:r>
              <a:rPr lang="en-GB" sz="1500" spc="-4" dirty="0">
                <a:latin typeface="Calibri"/>
                <a:cs typeface="Calibri"/>
              </a:rPr>
              <a:t>Small iron scrap</a:t>
            </a:r>
            <a:endParaRPr lang="en-GB" sz="1500" dirty="0">
              <a:latin typeface="Calibri"/>
              <a:cs typeface="Calibri"/>
            </a:endParaRPr>
          </a:p>
        </p:txBody>
      </p:sp>
      <p:sp>
        <p:nvSpPr>
          <p:cNvPr id="18" name="object 3"/>
          <p:cNvSpPr txBox="1"/>
          <p:nvPr/>
        </p:nvSpPr>
        <p:spPr>
          <a:xfrm>
            <a:off x="3545681" y="4809835"/>
            <a:ext cx="2094928" cy="240931"/>
          </a:xfrm>
          <a:prstGeom prst="rect">
            <a:avLst/>
          </a:prstGeom>
        </p:spPr>
        <p:txBody>
          <a:bodyPr vert="horz" wrap="square" lIns="0" tIns="10001" rIns="0" bIns="0" rtlCol="0">
            <a:spAutoFit/>
          </a:bodyPr>
          <a:lstStyle/>
          <a:p>
            <a:pPr marL="9525" algn="ctr">
              <a:spcBef>
                <a:spcPts val="79"/>
              </a:spcBef>
            </a:pPr>
            <a:r>
              <a:rPr lang="en-GB" sz="1500" spc="-4" dirty="0">
                <a:latin typeface="Calibri"/>
                <a:cs typeface="Calibri"/>
              </a:rPr>
              <a:t>Medium iron scrap</a:t>
            </a:r>
            <a:endParaRPr lang="en-GB" sz="1500" dirty="0">
              <a:latin typeface="Calibri"/>
              <a:cs typeface="Calibri"/>
            </a:endParaRPr>
          </a:p>
        </p:txBody>
      </p:sp>
      <p:sp>
        <p:nvSpPr>
          <p:cNvPr id="19" name="object 4"/>
          <p:cNvSpPr txBox="1"/>
          <p:nvPr/>
        </p:nvSpPr>
        <p:spPr>
          <a:xfrm>
            <a:off x="6252971" y="4814629"/>
            <a:ext cx="2677763" cy="484588"/>
          </a:xfrm>
          <a:prstGeom prst="rect">
            <a:avLst/>
          </a:prstGeom>
        </p:spPr>
        <p:txBody>
          <a:bodyPr vert="horz" wrap="square" lIns="0" tIns="10001" rIns="0" bIns="0" rtlCol="0">
            <a:spAutoFit/>
          </a:bodyPr>
          <a:lstStyle/>
          <a:p>
            <a:pPr marL="9525" algn="ctr">
              <a:spcBef>
                <a:spcPts val="79"/>
              </a:spcBef>
            </a:pPr>
            <a:r>
              <a:rPr lang="en-GB" sz="1500" dirty="0">
                <a:latin typeface="Calibri"/>
                <a:cs typeface="Calibri"/>
              </a:rPr>
              <a:t>Mixed scrap</a:t>
            </a:r>
          </a:p>
          <a:p>
            <a:pPr marL="9525" algn="ctr">
              <a:spcBef>
                <a:spcPts val="79"/>
              </a:spcBef>
            </a:pPr>
            <a:r>
              <a:rPr lang="en-GB" sz="1500" dirty="0">
                <a:latin typeface="Calibri"/>
                <a:cs typeface="Calibri"/>
              </a:rPr>
              <a:t>(Fe, Fe-free)</a:t>
            </a:r>
          </a:p>
        </p:txBody>
      </p:sp>
      <p:pic>
        <p:nvPicPr>
          <p:cNvPr id="20" name="object 6"/>
          <p:cNvPicPr/>
          <p:nvPr/>
        </p:nvPicPr>
        <p:blipFill>
          <a:blip r:embed="rId2" cstate="print"/>
          <a:stretch>
            <a:fillRect/>
          </a:stretch>
        </p:blipFill>
        <p:spPr>
          <a:xfrm>
            <a:off x="309753" y="1976247"/>
            <a:ext cx="2676906" cy="2720340"/>
          </a:xfrm>
          <a:prstGeom prst="rect">
            <a:avLst/>
          </a:prstGeom>
        </p:spPr>
      </p:pic>
      <p:pic>
        <p:nvPicPr>
          <p:cNvPr id="21" name="object 7"/>
          <p:cNvPicPr/>
          <p:nvPr/>
        </p:nvPicPr>
        <p:blipFill>
          <a:blip r:embed="rId3" cstate="print"/>
          <a:stretch>
            <a:fillRect/>
          </a:stretch>
        </p:blipFill>
        <p:spPr>
          <a:xfrm>
            <a:off x="3254121" y="1967008"/>
            <a:ext cx="2678048" cy="2727198"/>
          </a:xfrm>
          <a:prstGeom prst="rect">
            <a:avLst/>
          </a:prstGeom>
        </p:spPr>
      </p:pic>
      <p:pic>
        <p:nvPicPr>
          <p:cNvPr id="22" name="object 8"/>
          <p:cNvPicPr/>
          <p:nvPr/>
        </p:nvPicPr>
        <p:blipFill>
          <a:blip r:embed="rId4" cstate="print"/>
          <a:stretch>
            <a:fillRect/>
          </a:stretch>
        </p:blipFill>
        <p:spPr>
          <a:xfrm>
            <a:off x="6198775" y="1967103"/>
            <a:ext cx="2677763" cy="2727103"/>
          </a:xfrm>
          <a:prstGeom prst="rect">
            <a:avLst/>
          </a:prstGeom>
        </p:spPr>
      </p:pic>
    </p:spTree>
    <p:extLst>
      <p:ext uri="{BB962C8B-B14F-4D97-AF65-F5344CB8AC3E}">
        <p14:creationId xmlns:p14="http://schemas.microsoft.com/office/powerpoint/2010/main" val="88046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64943" y="137343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10" name="object 4"/>
          <p:cNvSpPr txBox="1">
            <a:spLocks noGrp="1"/>
          </p:cNvSpPr>
          <p:nvPr>
            <p:ph type="title"/>
          </p:nvPr>
        </p:nvSpPr>
        <p:spPr>
          <a:xfrm>
            <a:off x="309753" y="600816"/>
            <a:ext cx="8468718" cy="655949"/>
          </a:xfrm>
          <a:prstGeom prst="rect">
            <a:avLst/>
          </a:prstGeom>
        </p:spPr>
        <p:txBody>
          <a:bodyPr vert="horz" wrap="square" lIns="0" tIns="9525" rIns="0" bIns="0" rtlCol="0" anchor="ctr">
            <a:spAutoFit/>
          </a:bodyPr>
          <a:lstStyle/>
          <a:p>
            <a:pPr marL="9525" algn="ctr">
              <a:lnSpc>
                <a:spcPct val="100000"/>
              </a:lnSpc>
              <a:spcBef>
                <a:spcPts val="75"/>
              </a:spcBef>
            </a:pPr>
            <a:r>
              <a:rPr lang="en-GB" sz="2100" b="1" spc="-4" dirty="0">
                <a:solidFill>
                  <a:srgbClr val="000000"/>
                </a:solidFill>
              </a:rPr>
              <a:t>Processed products (obtained at the operating pilot production facility in the Rostov region)</a:t>
            </a:r>
            <a:endParaRPr sz="2100" b="1" dirty="0"/>
          </a:p>
        </p:txBody>
      </p:sp>
      <p:sp>
        <p:nvSpPr>
          <p:cNvPr id="13" name="object 2"/>
          <p:cNvSpPr txBox="1"/>
          <p:nvPr/>
        </p:nvSpPr>
        <p:spPr>
          <a:xfrm>
            <a:off x="742797" y="4805458"/>
            <a:ext cx="1904524" cy="240450"/>
          </a:xfrm>
          <a:prstGeom prst="rect">
            <a:avLst/>
          </a:prstGeom>
        </p:spPr>
        <p:txBody>
          <a:bodyPr vert="horz" wrap="square" lIns="0" tIns="9525" rIns="0" bIns="0" rtlCol="0">
            <a:spAutoFit/>
          </a:bodyPr>
          <a:lstStyle/>
          <a:p>
            <a:pPr marL="9525" algn="ctr">
              <a:spcBef>
                <a:spcPts val="75"/>
              </a:spcBef>
            </a:pPr>
            <a:r>
              <a:rPr lang="en-GB" sz="1500" spc="-4" dirty="0">
                <a:latin typeface="Calibri"/>
                <a:cs typeface="Calibri"/>
              </a:rPr>
              <a:t>Alumoflux small fraction</a:t>
            </a:r>
            <a:endParaRPr lang="en-GB" sz="1500" dirty="0">
              <a:latin typeface="Calibri"/>
              <a:cs typeface="Calibri"/>
            </a:endParaRPr>
          </a:p>
        </p:txBody>
      </p:sp>
      <p:sp>
        <p:nvSpPr>
          <p:cNvPr id="15" name="object 4"/>
          <p:cNvSpPr txBox="1"/>
          <p:nvPr/>
        </p:nvSpPr>
        <p:spPr>
          <a:xfrm>
            <a:off x="3763756" y="4805458"/>
            <a:ext cx="1668304" cy="471764"/>
          </a:xfrm>
          <a:prstGeom prst="rect">
            <a:avLst/>
          </a:prstGeom>
        </p:spPr>
        <p:txBody>
          <a:bodyPr vert="horz" wrap="square" lIns="0" tIns="10001" rIns="0" bIns="0" rtlCol="0">
            <a:spAutoFit/>
          </a:bodyPr>
          <a:lstStyle/>
          <a:p>
            <a:pPr marL="9525" algn="ctr">
              <a:spcBef>
                <a:spcPts val="79"/>
              </a:spcBef>
            </a:pPr>
            <a:r>
              <a:rPr lang="en-GB" sz="1500" spc="-4" dirty="0">
                <a:latin typeface="Calibri"/>
                <a:cs typeface="Calibri"/>
              </a:rPr>
              <a:t>Briquetted alumina flux</a:t>
            </a:r>
            <a:endParaRPr lang="en-GB" sz="1500" dirty="0">
              <a:latin typeface="Calibri"/>
              <a:cs typeface="Calibri"/>
            </a:endParaRPr>
          </a:p>
        </p:txBody>
      </p:sp>
      <p:pic>
        <p:nvPicPr>
          <p:cNvPr id="17" name="object 6"/>
          <p:cNvPicPr/>
          <p:nvPr/>
        </p:nvPicPr>
        <p:blipFill>
          <a:blip r:embed="rId2" cstate="print"/>
          <a:stretch>
            <a:fillRect/>
          </a:stretch>
        </p:blipFill>
        <p:spPr>
          <a:xfrm>
            <a:off x="309753" y="1973960"/>
            <a:ext cx="2676906" cy="2727198"/>
          </a:xfrm>
          <a:prstGeom prst="rect">
            <a:avLst/>
          </a:prstGeom>
        </p:spPr>
      </p:pic>
      <p:pic>
        <p:nvPicPr>
          <p:cNvPr id="20" name="object 8"/>
          <p:cNvPicPr/>
          <p:nvPr/>
        </p:nvPicPr>
        <p:blipFill>
          <a:blip r:embed="rId3" cstate="print"/>
          <a:stretch>
            <a:fillRect/>
          </a:stretch>
        </p:blipFill>
        <p:spPr>
          <a:xfrm>
            <a:off x="3370985" y="1971676"/>
            <a:ext cx="2678049" cy="2729483"/>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564" y="1971676"/>
            <a:ext cx="2335907" cy="2729483"/>
          </a:xfrm>
          <a:prstGeom prst="rect">
            <a:avLst/>
          </a:prstGeom>
        </p:spPr>
      </p:pic>
      <p:sp>
        <p:nvSpPr>
          <p:cNvPr id="9" name="object 4"/>
          <p:cNvSpPr txBox="1"/>
          <p:nvPr/>
        </p:nvSpPr>
        <p:spPr>
          <a:xfrm>
            <a:off x="6713575" y="4808564"/>
            <a:ext cx="1668304" cy="471764"/>
          </a:xfrm>
          <a:prstGeom prst="rect">
            <a:avLst/>
          </a:prstGeom>
        </p:spPr>
        <p:txBody>
          <a:bodyPr vert="horz" wrap="square" lIns="0" tIns="10001" rIns="0" bIns="0" rtlCol="0">
            <a:spAutoFit/>
          </a:bodyPr>
          <a:lstStyle/>
          <a:p>
            <a:pPr marL="9525" algn="ctr">
              <a:spcBef>
                <a:spcPts val="79"/>
              </a:spcBef>
            </a:pPr>
            <a:r>
              <a:rPr lang="en-GB" sz="1500" spc="-4" dirty="0">
                <a:latin typeface="Calibri"/>
                <a:cs typeface="Calibri"/>
              </a:rPr>
              <a:t>Secondary aluminium AB-87</a:t>
            </a:r>
            <a:endParaRPr lang="en-GB" sz="1500" dirty="0">
              <a:latin typeface="Calibri"/>
              <a:cs typeface="Calibri"/>
            </a:endParaRPr>
          </a:p>
        </p:txBody>
      </p:sp>
    </p:spTree>
    <p:extLst>
      <p:ext uri="{BB962C8B-B14F-4D97-AF65-F5344CB8AC3E}">
        <p14:creationId xmlns:p14="http://schemas.microsoft.com/office/powerpoint/2010/main" val="408862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10" name="object 4"/>
          <p:cNvSpPr txBox="1">
            <a:spLocks noGrp="1"/>
          </p:cNvSpPr>
          <p:nvPr>
            <p:ph type="title"/>
          </p:nvPr>
        </p:nvSpPr>
        <p:spPr>
          <a:xfrm>
            <a:off x="302896" y="951336"/>
            <a:ext cx="8481931" cy="655949"/>
          </a:xfrm>
          <a:prstGeom prst="rect">
            <a:avLst/>
          </a:prstGeom>
        </p:spPr>
        <p:txBody>
          <a:bodyPr vert="horz" wrap="square" lIns="0" tIns="9525" rIns="0" bIns="0" rtlCol="0" anchor="ctr">
            <a:spAutoFit/>
          </a:bodyPr>
          <a:lstStyle/>
          <a:p>
            <a:pPr marL="9525" algn="ctr">
              <a:lnSpc>
                <a:spcPct val="100000"/>
              </a:lnSpc>
              <a:spcBef>
                <a:spcPts val="75"/>
              </a:spcBef>
            </a:pPr>
            <a:r>
              <a:rPr lang="en-GB" sz="2100" b="1" spc="-4" dirty="0">
                <a:solidFill>
                  <a:srgbClr val="000000"/>
                </a:solidFill>
              </a:rPr>
              <a:t>Processed products (obtained at the operating pilot production facility in the Rostov region)</a:t>
            </a:r>
            <a:endParaRPr sz="2100" b="1" dirty="0"/>
          </a:p>
        </p:txBody>
      </p:sp>
      <p:sp>
        <p:nvSpPr>
          <p:cNvPr id="13" name="object 2"/>
          <p:cNvSpPr txBox="1"/>
          <p:nvPr/>
        </p:nvSpPr>
        <p:spPr>
          <a:xfrm>
            <a:off x="1486260" y="4940195"/>
            <a:ext cx="6115203" cy="240450"/>
          </a:xfrm>
          <a:prstGeom prst="rect">
            <a:avLst/>
          </a:prstGeom>
        </p:spPr>
        <p:txBody>
          <a:bodyPr vert="horz" wrap="square" lIns="0" tIns="9525" rIns="0" bIns="0" rtlCol="0">
            <a:spAutoFit/>
          </a:bodyPr>
          <a:lstStyle/>
          <a:p>
            <a:pPr marL="9525" algn="ctr">
              <a:spcBef>
                <a:spcPts val="75"/>
              </a:spcBef>
            </a:pPr>
            <a:r>
              <a:rPr lang="en-GB" sz="1500" spc="-4" dirty="0">
                <a:latin typeface="Calibri"/>
                <a:cs typeface="Calibri"/>
              </a:rPr>
              <a:t>Aluminium oxide prepared for the production of proppants (Al2O3)</a:t>
            </a:r>
            <a:endParaRPr sz="1500" dirty="0">
              <a:latin typeface="Calibri"/>
              <a:cs typeface="Calibri"/>
            </a:endParaRPr>
          </a:p>
        </p:txBody>
      </p:sp>
      <p:pic>
        <p:nvPicPr>
          <p:cNvPr id="14" name="Picture 2">
            <a:extLst>
              <a:ext uri="{FF2B5EF4-FFF2-40B4-BE49-F238E27FC236}">
                <a16:creationId xmlns:a16="http://schemas.microsoft.com/office/drawing/2014/main" id="{8BB1BA43-6ADC-E6BC-C5ED-DE1045CDB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6" y="1973961"/>
            <a:ext cx="2678048" cy="2723699"/>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descr="Изображение выглядит как луна, еда&#10;&#10;Автоматически созданное описание">
            <a:extLst>
              <a:ext uri="{FF2B5EF4-FFF2-40B4-BE49-F238E27FC236}">
                <a16:creationId xmlns:a16="http://schemas.microsoft.com/office/drawing/2014/main" id="{4C73323D-AF58-CD5F-901F-C82E38459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631" b="19205"/>
          <a:stretch/>
        </p:blipFill>
        <p:spPr>
          <a:xfrm>
            <a:off x="3204838" y="1973962"/>
            <a:ext cx="2678048" cy="2729483"/>
          </a:xfrm>
          <a:prstGeom prst="rect">
            <a:avLst/>
          </a:prstGeom>
        </p:spPr>
      </p:pic>
      <p:pic>
        <p:nvPicPr>
          <p:cNvPr id="17" name="Picture 4">
            <a:extLst>
              <a:ext uri="{FF2B5EF4-FFF2-40B4-BE49-F238E27FC236}">
                <a16:creationId xmlns:a16="http://schemas.microsoft.com/office/drawing/2014/main" id="{ABFFFC91-3181-CF42-0598-5204C844AB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03" t="6375" r="14103" b="9059"/>
          <a:stretch/>
        </p:blipFill>
        <p:spPr bwMode="auto">
          <a:xfrm>
            <a:off x="6106780" y="1973961"/>
            <a:ext cx="2678048" cy="27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4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73544" y="125151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10" name="object 4"/>
          <p:cNvSpPr txBox="1">
            <a:spLocks noGrp="1"/>
          </p:cNvSpPr>
          <p:nvPr>
            <p:ph type="title"/>
          </p:nvPr>
        </p:nvSpPr>
        <p:spPr>
          <a:xfrm>
            <a:off x="260414" y="471276"/>
            <a:ext cx="8665463" cy="655949"/>
          </a:xfrm>
          <a:prstGeom prst="rect">
            <a:avLst/>
          </a:prstGeom>
        </p:spPr>
        <p:txBody>
          <a:bodyPr vert="horz" wrap="square" lIns="0" tIns="9525" rIns="0" bIns="0" rtlCol="0" anchor="ctr">
            <a:spAutoFit/>
          </a:bodyPr>
          <a:lstStyle/>
          <a:p>
            <a:pPr marL="9525" algn="ctr">
              <a:lnSpc>
                <a:spcPct val="100000"/>
              </a:lnSpc>
              <a:spcBef>
                <a:spcPts val="75"/>
              </a:spcBef>
            </a:pPr>
            <a:r>
              <a:rPr lang="en-GB" sz="2100" b="1" spc="-4" dirty="0">
                <a:solidFill>
                  <a:srgbClr val="000000"/>
                </a:solidFill>
              </a:rPr>
              <a:t>Processed products (obtained at the operating pilot production facility in the Rostov region)</a:t>
            </a:r>
            <a:endParaRPr lang="ru-RU" sz="2100" b="1" dirty="0"/>
          </a:p>
        </p:txBody>
      </p:sp>
      <p:sp>
        <p:nvSpPr>
          <p:cNvPr id="11" name="object 2"/>
          <p:cNvSpPr txBox="1"/>
          <p:nvPr/>
        </p:nvSpPr>
        <p:spPr>
          <a:xfrm>
            <a:off x="1800176" y="5054034"/>
            <a:ext cx="5585937" cy="286617"/>
          </a:xfrm>
          <a:prstGeom prst="rect">
            <a:avLst/>
          </a:prstGeom>
        </p:spPr>
        <p:txBody>
          <a:bodyPr vert="horz" wrap="square" lIns="0" tIns="9525" rIns="0" bIns="0" rtlCol="0">
            <a:spAutoFit/>
          </a:bodyPr>
          <a:lstStyle/>
          <a:p>
            <a:pPr marL="9525" algn="ctr">
              <a:spcBef>
                <a:spcPts val="75"/>
              </a:spcBef>
            </a:pPr>
            <a:r>
              <a:rPr lang="pt-BR" spc="-4" dirty="0">
                <a:latin typeface="Calibri"/>
                <a:cs typeface="Calibri"/>
              </a:rPr>
              <a:t>Aluminosilicate proppants GOST R 51761-2013</a:t>
            </a:r>
            <a:endParaRPr dirty="0">
              <a:latin typeface="Calibri"/>
              <a:cs typeface="Calibri"/>
            </a:endParaRPr>
          </a:p>
        </p:txBody>
      </p:sp>
      <p:pic>
        <p:nvPicPr>
          <p:cNvPr id="12" name="Рисунок 11" descr="Изображение выглядит как текст, пряность, еда&#10;&#10;Автоматически созданное описание">
            <a:extLst>
              <a:ext uri="{FF2B5EF4-FFF2-40B4-BE49-F238E27FC236}">
                <a16:creationId xmlns:a16="http://schemas.microsoft.com/office/drawing/2014/main" id="{2D919D68-62D5-F412-E3CF-F5CF4118DF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1"/>
          <a:stretch/>
        </p:blipFill>
        <p:spPr>
          <a:xfrm>
            <a:off x="260414" y="1974056"/>
            <a:ext cx="2727103" cy="2727103"/>
          </a:xfrm>
          <a:prstGeom prst="rect">
            <a:avLst/>
          </a:prstGeom>
        </p:spPr>
      </p:pic>
      <p:pic>
        <p:nvPicPr>
          <p:cNvPr id="16" name="Рисунок 15" descr="Изображение выглядит как семя, Продовольственное зерно&#10;&#10;Автоматически созданное описание">
            <a:extLst>
              <a:ext uri="{FF2B5EF4-FFF2-40B4-BE49-F238E27FC236}">
                <a16:creationId xmlns:a16="http://schemas.microsoft.com/office/drawing/2014/main" id="{F24D37E8-81CE-7336-E2FA-8C07F90ED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594" y="1967102"/>
            <a:ext cx="2727103" cy="2727103"/>
          </a:xfrm>
          <a:prstGeom prst="rect">
            <a:avLst/>
          </a:prstGeom>
        </p:spPr>
      </p:pic>
      <p:pic>
        <p:nvPicPr>
          <p:cNvPr id="18" name="Рисунок 17" descr="Изображение выглядит как семя, Продовольственное зерно, еда&#10;&#10;Автоматически созданное описание">
            <a:extLst>
              <a:ext uri="{FF2B5EF4-FFF2-40B4-BE49-F238E27FC236}">
                <a16:creationId xmlns:a16="http://schemas.microsoft.com/office/drawing/2014/main" id="{133D61BB-A80E-56A7-8095-0DD2F63AB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774" y="1963567"/>
            <a:ext cx="2727103" cy="2727103"/>
          </a:xfrm>
          <a:prstGeom prst="rect">
            <a:avLst/>
          </a:prstGeom>
        </p:spPr>
      </p:pic>
    </p:spTree>
    <p:extLst>
      <p:ext uri="{BB962C8B-B14F-4D97-AF65-F5344CB8AC3E}">
        <p14:creationId xmlns:p14="http://schemas.microsoft.com/office/powerpoint/2010/main" val="317644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107180" y="1052164"/>
            <a:ext cx="4724400" cy="4975256"/>
          </a:xfrm>
          <a:prstGeom prst="rect">
            <a:avLst/>
          </a:prstGeom>
        </p:spPr>
      </p:pic>
      <p:sp>
        <p:nvSpPr>
          <p:cNvPr id="3" name="Заголовок 2"/>
          <p:cNvSpPr>
            <a:spLocks noGrp="1"/>
          </p:cNvSpPr>
          <p:nvPr>
            <p:ph type="title" idx="4294967295"/>
          </p:nvPr>
        </p:nvSpPr>
        <p:spPr>
          <a:xfrm>
            <a:off x="0" y="365125"/>
            <a:ext cx="7886700" cy="709295"/>
          </a:xfrm>
        </p:spPr>
        <p:txBody>
          <a:bodyPr>
            <a:normAutofit/>
          </a:bodyPr>
          <a:lstStyle/>
          <a:p>
            <a:pPr algn="ctr"/>
            <a:r>
              <a:rPr lang="en-GB" sz="2800" dirty="0">
                <a:solidFill>
                  <a:schemeClr val="accent5">
                    <a:lumMod val="75000"/>
                  </a:schemeClr>
                </a:solidFill>
              </a:rPr>
              <a:t>What is Proppant</a:t>
            </a:r>
            <a:r>
              <a:rPr lang="ru-RU" sz="2800" dirty="0">
                <a:solidFill>
                  <a:schemeClr val="accent5">
                    <a:lumMod val="75000"/>
                  </a:schemeClr>
                </a:solidFill>
              </a:rPr>
              <a:t>?</a:t>
            </a:r>
          </a:p>
        </p:txBody>
      </p:sp>
      <p:sp>
        <p:nvSpPr>
          <p:cNvPr id="11" name="Прямоугольник 10"/>
          <p:cNvSpPr/>
          <p:nvPr/>
        </p:nvSpPr>
        <p:spPr>
          <a:xfrm>
            <a:off x="426720" y="1530861"/>
            <a:ext cx="3520440" cy="2477601"/>
          </a:xfrm>
          <a:prstGeom prst="rect">
            <a:avLst/>
          </a:prstGeom>
        </p:spPr>
        <p:txBody>
          <a:bodyPr wrap="square">
            <a:spAutoFit/>
          </a:bodyPr>
          <a:lstStyle/>
          <a:p>
            <a:endParaRPr lang="ru-RU" sz="1100" dirty="0">
              <a:solidFill>
                <a:srgbClr val="000000"/>
              </a:solidFill>
              <a:latin typeface="Calibri" panose="020F0502020204030204" pitchFamily="34" charset="0"/>
            </a:endParaRPr>
          </a:p>
          <a:p>
            <a:r>
              <a:rPr lang="en-GB" sz="1600" dirty="0">
                <a:solidFill>
                  <a:schemeClr val="accent5">
                    <a:lumMod val="75000"/>
                  </a:schemeClr>
                </a:solidFill>
                <a:latin typeface="Calibri Light" panose="020F0302020204030204" pitchFamily="34" charset="0"/>
                <a:ea typeface="Calibri Light" panose="020F0302020204030204" pitchFamily="34" charset="0"/>
                <a:cs typeface="Calibri Light" panose="020F0302020204030204" pitchFamily="34" charset="0"/>
              </a:rPr>
              <a:t>Proppants (from Propping agent) are a granular material used in the oil industry to increase the efficiency of well recovery using hydraulic fracturing technology (HF, MSHF). It is used to secure (prevent closure under rock pressure) cracks created during HF. It is granules of similar size, with a typical diameter of 0.5 to 1.2 mm.</a:t>
            </a:r>
            <a:endParaRPr lang="en-CH" sz="1600" dirty="0">
              <a:solidFill>
                <a:schemeClr val="accent5">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18A1A088-55C9-43EF-D924-317138335962}"/>
              </a:ext>
            </a:extLst>
          </p:cNvPr>
          <p:cNvSpPr txBox="1"/>
          <p:nvPr/>
        </p:nvSpPr>
        <p:spPr>
          <a:xfrm>
            <a:off x="3943350" y="979475"/>
            <a:ext cx="4264090" cy="646331"/>
          </a:xfrm>
          <a:prstGeom prst="rect">
            <a:avLst/>
          </a:prstGeom>
          <a:solidFill>
            <a:schemeClr val="bg1"/>
          </a:solidFill>
        </p:spPr>
        <p:txBody>
          <a:bodyPr wrap="square">
            <a:spAutoFit/>
          </a:bodyPr>
          <a:lstStyle/>
          <a:p>
            <a:r>
              <a:rPr lang="en-CH" dirty="0">
                <a:solidFill>
                  <a:schemeClr val="accent4">
                    <a:lumMod val="75000"/>
                  </a:schemeClr>
                </a:solidFill>
              </a:rPr>
              <a:t>Multi-stage hydraulic fracturing with creation of high conductivity channels</a:t>
            </a:r>
          </a:p>
        </p:txBody>
      </p:sp>
      <p:sp>
        <p:nvSpPr>
          <p:cNvPr id="6" name="TextBox 5">
            <a:extLst>
              <a:ext uri="{FF2B5EF4-FFF2-40B4-BE49-F238E27FC236}">
                <a16:creationId xmlns:a16="http://schemas.microsoft.com/office/drawing/2014/main" id="{0CD1D519-90EB-593A-B070-7E59D3CB4A55}"/>
              </a:ext>
            </a:extLst>
          </p:cNvPr>
          <p:cNvSpPr txBox="1"/>
          <p:nvPr/>
        </p:nvSpPr>
        <p:spPr>
          <a:xfrm>
            <a:off x="5448690" y="2334457"/>
            <a:ext cx="1852359" cy="461665"/>
          </a:xfrm>
          <a:prstGeom prst="rect">
            <a:avLst/>
          </a:prstGeom>
          <a:solidFill>
            <a:schemeClr val="bg1"/>
          </a:solidFill>
        </p:spPr>
        <p:txBody>
          <a:bodyPr wrap="square">
            <a:spAutoFit/>
          </a:bodyPr>
          <a:lstStyle/>
          <a:p>
            <a:r>
              <a:rPr lang="en-GB" sz="1200" dirty="0">
                <a:solidFill>
                  <a:schemeClr val="accent4">
                    <a:lumMod val="75000"/>
                  </a:schemeClr>
                </a:solidFill>
              </a:rPr>
              <a:t>cluster method of hydraulic fracturing</a:t>
            </a:r>
            <a:endParaRPr lang="en-CH" sz="1200" dirty="0">
              <a:solidFill>
                <a:schemeClr val="accent4">
                  <a:lumMod val="75000"/>
                </a:schemeClr>
              </a:solidFill>
            </a:endParaRPr>
          </a:p>
        </p:txBody>
      </p:sp>
      <p:sp>
        <p:nvSpPr>
          <p:cNvPr id="8" name="Rectangle 7">
            <a:extLst>
              <a:ext uri="{FF2B5EF4-FFF2-40B4-BE49-F238E27FC236}">
                <a16:creationId xmlns:a16="http://schemas.microsoft.com/office/drawing/2014/main" id="{68FEB9B1-3200-689D-AFF5-6059BE44A478}"/>
              </a:ext>
            </a:extLst>
          </p:cNvPr>
          <p:cNvSpPr/>
          <p:nvPr/>
        </p:nvSpPr>
        <p:spPr>
          <a:xfrm>
            <a:off x="7233558" y="2453951"/>
            <a:ext cx="1483722" cy="315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8195E295-2E90-BB1C-A53F-F1B55C0AE4E7}"/>
              </a:ext>
            </a:extLst>
          </p:cNvPr>
          <p:cNvSpPr txBox="1"/>
          <p:nvPr/>
        </p:nvSpPr>
        <p:spPr>
          <a:xfrm>
            <a:off x="7050775" y="2334457"/>
            <a:ext cx="2031080" cy="600164"/>
          </a:xfrm>
          <a:prstGeom prst="rect">
            <a:avLst/>
          </a:prstGeom>
          <a:noFill/>
        </p:spPr>
        <p:txBody>
          <a:bodyPr wrap="square">
            <a:spAutoFit/>
          </a:bodyPr>
          <a:lstStyle/>
          <a:p>
            <a:r>
              <a:rPr lang="en-GB" sz="1100" dirty="0">
                <a:solidFill>
                  <a:schemeClr val="accent4">
                    <a:lumMod val="75000"/>
                  </a:schemeClr>
                </a:solidFill>
              </a:rPr>
              <a:t>dense proppant packing in standard hydraulic fracturing method</a:t>
            </a:r>
            <a:endParaRPr lang="en-CH" sz="1100" dirty="0">
              <a:solidFill>
                <a:schemeClr val="accent4">
                  <a:lumMod val="75000"/>
                </a:schemeClr>
              </a:solidFill>
            </a:endParaRPr>
          </a:p>
        </p:txBody>
      </p:sp>
      <p:sp>
        <p:nvSpPr>
          <p:cNvPr id="10" name="TextBox 9">
            <a:extLst>
              <a:ext uri="{FF2B5EF4-FFF2-40B4-BE49-F238E27FC236}">
                <a16:creationId xmlns:a16="http://schemas.microsoft.com/office/drawing/2014/main" id="{BD830412-60FB-54F5-D84D-6F07C9A4FFFF}"/>
              </a:ext>
            </a:extLst>
          </p:cNvPr>
          <p:cNvSpPr txBox="1"/>
          <p:nvPr/>
        </p:nvSpPr>
        <p:spPr>
          <a:xfrm>
            <a:off x="5018228" y="3504773"/>
            <a:ext cx="591161" cy="249080"/>
          </a:xfrm>
          <a:prstGeom prst="rect">
            <a:avLst/>
          </a:prstGeom>
          <a:solidFill>
            <a:srgbClr val="FF9933"/>
          </a:solidFill>
        </p:spPr>
        <p:txBody>
          <a:bodyPr wrap="square">
            <a:spAutoFit/>
          </a:bodyPr>
          <a:lstStyle/>
          <a:p>
            <a:r>
              <a:rPr lang="en-GB" sz="1000" dirty="0">
                <a:solidFill>
                  <a:schemeClr val="bg1"/>
                </a:solidFill>
              </a:rPr>
              <a:t>drilling</a:t>
            </a:r>
            <a:endParaRPr lang="en-CH" sz="1000" dirty="0">
              <a:solidFill>
                <a:schemeClr val="bg1"/>
              </a:solidFill>
            </a:endParaRPr>
          </a:p>
        </p:txBody>
      </p:sp>
      <p:sp>
        <p:nvSpPr>
          <p:cNvPr id="13" name="TextBox 12">
            <a:extLst>
              <a:ext uri="{FF2B5EF4-FFF2-40B4-BE49-F238E27FC236}">
                <a16:creationId xmlns:a16="http://schemas.microsoft.com/office/drawing/2014/main" id="{FECDD588-A467-3C9A-BCA2-3B7B4AB7815B}"/>
              </a:ext>
            </a:extLst>
          </p:cNvPr>
          <p:cNvSpPr txBox="1"/>
          <p:nvPr/>
        </p:nvSpPr>
        <p:spPr>
          <a:xfrm>
            <a:off x="5079723" y="4598676"/>
            <a:ext cx="591161" cy="249080"/>
          </a:xfrm>
          <a:prstGeom prst="rect">
            <a:avLst/>
          </a:prstGeom>
          <a:solidFill>
            <a:srgbClr val="FF9933"/>
          </a:solidFill>
        </p:spPr>
        <p:txBody>
          <a:bodyPr wrap="square">
            <a:spAutoFit/>
          </a:bodyPr>
          <a:lstStyle/>
          <a:p>
            <a:r>
              <a:rPr lang="en-GB" sz="1000" dirty="0">
                <a:solidFill>
                  <a:schemeClr val="bg1"/>
                </a:solidFill>
              </a:rPr>
              <a:t>well</a:t>
            </a:r>
            <a:endParaRPr lang="en-CH" sz="1000" dirty="0">
              <a:solidFill>
                <a:schemeClr val="bg1"/>
              </a:solidFill>
            </a:endParaRPr>
          </a:p>
        </p:txBody>
      </p:sp>
      <p:sp>
        <p:nvSpPr>
          <p:cNvPr id="14" name="TextBox 13">
            <a:extLst>
              <a:ext uri="{FF2B5EF4-FFF2-40B4-BE49-F238E27FC236}">
                <a16:creationId xmlns:a16="http://schemas.microsoft.com/office/drawing/2014/main" id="{FE9E49B0-4525-2FD0-78F0-E6C06C1FCD63}"/>
              </a:ext>
            </a:extLst>
          </p:cNvPr>
          <p:cNvSpPr txBox="1"/>
          <p:nvPr/>
        </p:nvSpPr>
        <p:spPr>
          <a:xfrm>
            <a:off x="7080518" y="4539391"/>
            <a:ext cx="985797" cy="246221"/>
          </a:xfrm>
          <a:prstGeom prst="rect">
            <a:avLst/>
          </a:prstGeom>
          <a:solidFill>
            <a:srgbClr val="FF9933"/>
          </a:solidFill>
        </p:spPr>
        <p:txBody>
          <a:bodyPr wrap="square">
            <a:spAutoFit/>
          </a:bodyPr>
          <a:lstStyle/>
          <a:p>
            <a:r>
              <a:rPr lang="en-GB" sz="1000" dirty="0">
                <a:solidFill>
                  <a:schemeClr val="bg1"/>
                </a:solidFill>
              </a:rPr>
              <a:t>MSHF</a:t>
            </a:r>
            <a:r>
              <a:rPr lang="en-CH" sz="1000" dirty="0">
                <a:solidFill>
                  <a:schemeClr val="bg1"/>
                </a:solidFill>
              </a:rPr>
              <a:t> </a:t>
            </a:r>
            <a:r>
              <a:rPr lang="en-GB" sz="1000" dirty="0">
                <a:solidFill>
                  <a:schemeClr val="bg1"/>
                </a:solidFill>
              </a:rPr>
              <a:t>cracks</a:t>
            </a:r>
            <a:endParaRPr lang="en-CH" sz="1000" dirty="0">
              <a:solidFill>
                <a:schemeClr val="bg1"/>
              </a:solidFill>
            </a:endParaRPr>
          </a:p>
        </p:txBody>
      </p:sp>
      <p:sp>
        <p:nvSpPr>
          <p:cNvPr id="16" name="TextBox 15">
            <a:extLst>
              <a:ext uri="{FF2B5EF4-FFF2-40B4-BE49-F238E27FC236}">
                <a16:creationId xmlns:a16="http://schemas.microsoft.com/office/drawing/2014/main" id="{39020583-3D51-C11C-A8C7-A760AD2A7DF6}"/>
              </a:ext>
            </a:extLst>
          </p:cNvPr>
          <p:cNvSpPr txBox="1"/>
          <p:nvPr/>
        </p:nvSpPr>
        <p:spPr>
          <a:xfrm>
            <a:off x="4195898" y="1599806"/>
            <a:ext cx="4521382" cy="400110"/>
          </a:xfrm>
          <a:prstGeom prst="rect">
            <a:avLst/>
          </a:prstGeom>
          <a:solidFill>
            <a:schemeClr val="bg1"/>
          </a:solidFill>
        </p:spPr>
        <p:txBody>
          <a:bodyPr wrap="square">
            <a:spAutoFit/>
          </a:bodyPr>
          <a:lstStyle/>
          <a:p>
            <a:r>
              <a:rPr lang="en-CH" sz="1000" dirty="0"/>
              <a:t>The proppant is distributed inside the crack in clusters, unlike the dense proppant packing in the standard hydraulic fracturing method</a:t>
            </a:r>
          </a:p>
        </p:txBody>
      </p:sp>
      <p:sp>
        <p:nvSpPr>
          <p:cNvPr id="18" name="TextBox 17">
            <a:extLst>
              <a:ext uri="{FF2B5EF4-FFF2-40B4-BE49-F238E27FC236}">
                <a16:creationId xmlns:a16="http://schemas.microsoft.com/office/drawing/2014/main" id="{7F526B8E-B075-4FF7-57E9-4D2EE9929150}"/>
              </a:ext>
            </a:extLst>
          </p:cNvPr>
          <p:cNvSpPr txBox="1"/>
          <p:nvPr/>
        </p:nvSpPr>
        <p:spPr>
          <a:xfrm>
            <a:off x="4183380" y="1951137"/>
            <a:ext cx="4572000" cy="400110"/>
          </a:xfrm>
          <a:prstGeom prst="rect">
            <a:avLst/>
          </a:prstGeom>
          <a:solidFill>
            <a:schemeClr val="bg1"/>
          </a:solidFill>
        </p:spPr>
        <p:txBody>
          <a:bodyPr wrap="square">
            <a:spAutoFit/>
          </a:bodyPr>
          <a:lstStyle>
            <a:defPPr>
              <a:defRPr lang="en-US"/>
            </a:defPPr>
            <a:lvl1pPr>
              <a:defRPr sz="1000"/>
            </a:lvl1pPr>
          </a:lstStyle>
          <a:p>
            <a:r>
              <a:rPr lang="en-CH" dirty="0"/>
              <a:t>the technology involves the creation of a highly conductive crack by forming highly conductive channels between clusters inside the crack</a:t>
            </a:r>
          </a:p>
        </p:txBody>
      </p:sp>
    </p:spTree>
    <p:extLst>
      <p:ext uri="{BB962C8B-B14F-4D97-AF65-F5344CB8AC3E}">
        <p14:creationId xmlns:p14="http://schemas.microsoft.com/office/powerpoint/2010/main" val="53237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6" name="object 2"/>
          <p:cNvSpPr txBox="1">
            <a:spLocks/>
          </p:cNvSpPr>
          <p:nvPr/>
        </p:nvSpPr>
        <p:spPr>
          <a:xfrm>
            <a:off x="1696377" y="750871"/>
            <a:ext cx="5338646" cy="378469"/>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400" b="1" spc="-4" dirty="0">
                <a:solidFill>
                  <a:schemeClr val="accent5">
                    <a:lumMod val="75000"/>
                  </a:schemeClr>
                </a:solidFill>
              </a:rPr>
              <a:t>Scheme for the sale of commercial products</a:t>
            </a:r>
            <a:endParaRPr lang="ru-RU" sz="2400" b="1" spc="-8" dirty="0">
              <a:solidFill>
                <a:schemeClr val="accent5">
                  <a:lumMod val="75000"/>
                </a:schemeClr>
              </a:solidFill>
            </a:endParaRPr>
          </a:p>
        </p:txBody>
      </p:sp>
      <p:grpSp>
        <p:nvGrpSpPr>
          <p:cNvPr id="2" name="Группа 1"/>
          <p:cNvGrpSpPr/>
          <p:nvPr/>
        </p:nvGrpSpPr>
        <p:grpSpPr>
          <a:xfrm>
            <a:off x="536331" y="1981276"/>
            <a:ext cx="7719641" cy="3763766"/>
            <a:chOff x="166479" y="1443091"/>
            <a:chExt cx="6683770" cy="5118531"/>
          </a:xfrm>
        </p:grpSpPr>
        <p:sp>
          <p:nvSpPr>
            <p:cNvPr id="8" name="Прямоугольник 7"/>
            <p:cNvSpPr/>
            <p:nvPr/>
          </p:nvSpPr>
          <p:spPr>
            <a:xfrm>
              <a:off x="166479" y="3092962"/>
              <a:ext cx="1939229" cy="1148576"/>
            </a:xfrm>
            <a:prstGeom prst="rect">
              <a:avLst/>
            </a:prstGeom>
            <a:ln cap="rnd">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Slag processing plant</a:t>
              </a:r>
              <a:endParaRPr lang="ru-RU" sz="1400" dirty="0"/>
            </a:p>
          </p:txBody>
        </p:sp>
        <p:sp>
          <p:nvSpPr>
            <p:cNvPr id="12" name="Прямоугольник 11"/>
            <p:cNvSpPr/>
            <p:nvPr/>
          </p:nvSpPr>
          <p:spPr>
            <a:xfrm>
              <a:off x="5119080" y="2578925"/>
              <a:ext cx="1731169" cy="1148576"/>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AutoNum type="arabicPeriod"/>
              </a:pPr>
              <a:r>
                <a:rPr lang="en-GB" sz="1350" dirty="0"/>
                <a:t>Metallurgical enterprises </a:t>
              </a:r>
              <a:endParaRPr lang="en-CH" sz="1350" dirty="0"/>
            </a:p>
            <a:p>
              <a:pPr algn="ctr"/>
              <a:r>
                <a:rPr lang="en-GB" sz="1350" dirty="0"/>
                <a:t>2. Own production</a:t>
              </a:r>
              <a:endParaRPr lang="ru-RU" sz="1350" dirty="0"/>
            </a:p>
          </p:txBody>
        </p:sp>
        <p:sp>
          <p:nvSpPr>
            <p:cNvPr id="13" name="Прямоугольник 12"/>
            <p:cNvSpPr/>
            <p:nvPr/>
          </p:nvSpPr>
          <p:spPr>
            <a:xfrm>
              <a:off x="5119079" y="3995986"/>
              <a:ext cx="1731169" cy="1148576"/>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Metallurgical enterprises</a:t>
              </a:r>
              <a:endParaRPr lang="ru-RU" sz="1350" dirty="0"/>
            </a:p>
          </p:txBody>
        </p:sp>
        <p:sp>
          <p:nvSpPr>
            <p:cNvPr id="14" name="Прямоугольник 13"/>
            <p:cNvSpPr/>
            <p:nvPr/>
          </p:nvSpPr>
          <p:spPr>
            <a:xfrm>
              <a:off x="5119077" y="5413046"/>
              <a:ext cx="1731169" cy="1148576"/>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Profile enterprises</a:t>
              </a:r>
              <a:endParaRPr lang="ru-RU" sz="1350" dirty="0"/>
            </a:p>
          </p:txBody>
        </p:sp>
        <p:cxnSp>
          <p:nvCxnSpPr>
            <p:cNvPr id="17" name="Соединительная линия уступом 16"/>
            <p:cNvCxnSpPr/>
            <p:nvPr/>
          </p:nvCxnSpPr>
          <p:spPr>
            <a:xfrm flipV="1">
              <a:off x="2105708" y="1733386"/>
              <a:ext cx="2976328" cy="1933864"/>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Соединительная линия уступом 19"/>
            <p:cNvCxnSpPr/>
            <p:nvPr/>
          </p:nvCxnSpPr>
          <p:spPr>
            <a:xfrm>
              <a:off x="2105708" y="3650989"/>
              <a:ext cx="2976327" cy="2320083"/>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22" name="Подзаголовок 2"/>
            <p:cNvSpPr txBox="1">
              <a:spLocks/>
            </p:cNvSpPr>
            <p:nvPr/>
          </p:nvSpPr>
          <p:spPr>
            <a:xfrm>
              <a:off x="3998233" y="1443091"/>
              <a:ext cx="853168" cy="22742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50" dirty="0"/>
                <a:t>PROPANT</a:t>
              </a:r>
              <a:endParaRPr lang="ru-RU" sz="1050" dirty="0"/>
            </a:p>
          </p:txBody>
        </p:sp>
        <p:sp>
          <p:nvSpPr>
            <p:cNvPr id="23" name="Подзаголовок 2"/>
            <p:cNvSpPr txBox="1">
              <a:spLocks/>
            </p:cNvSpPr>
            <p:nvPr/>
          </p:nvSpPr>
          <p:spPr>
            <a:xfrm>
              <a:off x="2004216" y="3226931"/>
              <a:ext cx="1663742" cy="4240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50" dirty="0"/>
                <a:t>Sale-purchase agreement</a:t>
              </a:r>
              <a:endParaRPr lang="ru-RU" sz="1050" dirty="0"/>
            </a:p>
          </p:txBody>
        </p:sp>
        <p:cxnSp>
          <p:nvCxnSpPr>
            <p:cNvPr id="29" name="Прямая со стрелкой 28"/>
            <p:cNvCxnSpPr>
              <a:endCxn id="12" idx="1"/>
            </p:cNvCxnSpPr>
            <p:nvPr/>
          </p:nvCxnSpPr>
          <p:spPr>
            <a:xfrm>
              <a:off x="3593872" y="3153213"/>
              <a:ext cx="1525208"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1" name="Прямая со стрелкой 30"/>
            <p:cNvCxnSpPr>
              <a:endCxn id="13" idx="1"/>
            </p:cNvCxnSpPr>
            <p:nvPr/>
          </p:nvCxnSpPr>
          <p:spPr>
            <a:xfrm flipV="1">
              <a:off x="3593872" y="4570274"/>
              <a:ext cx="1525208" cy="27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3" name="Подзаголовок 2"/>
            <p:cNvSpPr txBox="1">
              <a:spLocks/>
            </p:cNvSpPr>
            <p:nvPr/>
          </p:nvSpPr>
          <p:spPr>
            <a:xfrm>
              <a:off x="3715803" y="2639179"/>
              <a:ext cx="1313155" cy="4637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50" dirty="0"/>
                <a:t>A mixture of </a:t>
              </a:r>
              <a:r>
                <a:rPr lang="en-GB" sz="1050" dirty="0" err="1"/>
                <a:t>KCl</a:t>
              </a:r>
              <a:r>
                <a:rPr lang="en-GB" sz="1050" dirty="0"/>
                <a:t> and NaCl salts</a:t>
              </a:r>
              <a:endParaRPr lang="ru-RU" sz="1050" dirty="0"/>
            </a:p>
          </p:txBody>
        </p:sp>
        <p:sp>
          <p:nvSpPr>
            <p:cNvPr id="34" name="Подзаголовок 2"/>
            <p:cNvSpPr txBox="1">
              <a:spLocks/>
            </p:cNvSpPr>
            <p:nvPr/>
          </p:nvSpPr>
          <p:spPr>
            <a:xfrm>
              <a:off x="3789245" y="3993480"/>
              <a:ext cx="1166269" cy="51654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50" dirty="0"/>
                <a:t>Secondary </a:t>
              </a:r>
              <a:r>
                <a:rPr lang="en-GB" sz="1050" dirty="0" err="1"/>
                <a:t>aluminum</a:t>
              </a:r>
              <a:r>
                <a:rPr lang="en-GB" sz="1050" dirty="0"/>
                <a:t> AB-87</a:t>
              </a:r>
              <a:endParaRPr lang="ru-RU" sz="1050" dirty="0"/>
            </a:p>
          </p:txBody>
        </p:sp>
        <p:sp>
          <p:nvSpPr>
            <p:cNvPr id="35" name="Подзаголовок 2"/>
            <p:cNvSpPr txBox="1">
              <a:spLocks/>
            </p:cNvSpPr>
            <p:nvPr/>
          </p:nvSpPr>
          <p:spPr>
            <a:xfrm>
              <a:off x="3804919" y="5429042"/>
              <a:ext cx="1166269" cy="5140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50" dirty="0"/>
                <a:t>Scrap ferrous and non-ferrous metals</a:t>
              </a:r>
              <a:endParaRPr lang="ru-RU" sz="1050" dirty="0"/>
            </a:p>
          </p:txBody>
        </p:sp>
      </p:grpSp>
      <p:sp>
        <p:nvSpPr>
          <p:cNvPr id="24" name="Прямоугольник 23"/>
          <p:cNvSpPr/>
          <p:nvPr/>
        </p:nvSpPr>
        <p:spPr>
          <a:xfrm>
            <a:off x="6256501" y="1789045"/>
            <a:ext cx="1999471" cy="844573"/>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t>Oil producing enterprises</a:t>
            </a:r>
            <a:endParaRPr lang="ru-RU" sz="1350" dirty="0"/>
          </a:p>
        </p:txBody>
      </p:sp>
    </p:spTree>
    <p:extLst>
      <p:ext uri="{BB962C8B-B14F-4D97-AF65-F5344CB8AC3E}">
        <p14:creationId xmlns:p14="http://schemas.microsoft.com/office/powerpoint/2010/main" val="59791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04983" y="106101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7" name="object 2"/>
          <p:cNvSpPr txBox="1">
            <a:spLocks/>
          </p:cNvSpPr>
          <p:nvPr/>
        </p:nvSpPr>
        <p:spPr>
          <a:xfrm>
            <a:off x="870093" y="553938"/>
            <a:ext cx="6974930"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Planned production indicator</a:t>
            </a:r>
            <a:endParaRPr lang="ru-RU" sz="2100" b="1" spc="-8" dirty="0"/>
          </a:p>
        </p:txBody>
      </p:sp>
      <p:sp>
        <p:nvSpPr>
          <p:cNvPr id="26" name="object 2"/>
          <p:cNvSpPr txBox="1">
            <a:spLocks/>
          </p:cNvSpPr>
          <p:nvPr/>
        </p:nvSpPr>
        <p:spPr>
          <a:xfrm>
            <a:off x="2205198" y="1202831"/>
            <a:ext cx="4481322"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Proppant production complex</a:t>
            </a:r>
          </a:p>
        </p:txBody>
      </p:sp>
      <p:sp>
        <p:nvSpPr>
          <p:cNvPr id="27" name="object 2"/>
          <p:cNvSpPr txBox="1">
            <a:spLocks/>
          </p:cNvSpPr>
          <p:nvPr/>
        </p:nvSpPr>
        <p:spPr>
          <a:xfrm>
            <a:off x="143083" y="1759463"/>
            <a:ext cx="5783673" cy="286136"/>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1800" b="1" spc="-4" dirty="0">
                <a:solidFill>
                  <a:schemeClr val="accent1"/>
                </a:solidFill>
              </a:rPr>
              <a:t>Proppant production plant</a:t>
            </a:r>
            <a:endParaRPr lang="ru-RU" sz="1800" b="1" spc="-8" dirty="0">
              <a:solidFill>
                <a:schemeClr val="accent1"/>
              </a:solidFill>
            </a:endParaRPr>
          </a:p>
        </p:txBody>
      </p:sp>
      <p:sp>
        <p:nvSpPr>
          <p:cNvPr id="38" name="object 2"/>
          <p:cNvSpPr txBox="1">
            <a:spLocks/>
          </p:cNvSpPr>
          <p:nvPr/>
        </p:nvSpPr>
        <p:spPr>
          <a:xfrm>
            <a:off x="3456890" y="2691814"/>
            <a:ext cx="1549400" cy="286136"/>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1800" spc="-4" dirty="0"/>
              <a:t>Production</a:t>
            </a:r>
            <a:endParaRPr lang="ru-RU" sz="1800" spc="-8" dirty="0"/>
          </a:p>
        </p:txBody>
      </p:sp>
      <p:cxnSp>
        <p:nvCxnSpPr>
          <p:cNvPr id="9" name="Прямая соединительная линия 8"/>
          <p:cNvCxnSpPr/>
          <p:nvPr/>
        </p:nvCxnSpPr>
        <p:spPr>
          <a:xfrm>
            <a:off x="571642" y="2300145"/>
            <a:ext cx="5480477" cy="24072"/>
          </a:xfrm>
          <a:prstGeom prst="line">
            <a:avLst/>
          </a:prstGeom>
        </p:spPr>
        <p:style>
          <a:lnRef idx="3">
            <a:schemeClr val="dk1"/>
          </a:lnRef>
          <a:fillRef idx="0">
            <a:schemeClr val="dk1"/>
          </a:fillRef>
          <a:effectRef idx="2">
            <a:schemeClr val="dk1"/>
          </a:effectRef>
          <a:fontRef idx="minor">
            <a:schemeClr val="tx1"/>
          </a:fontRef>
        </p:style>
      </p:cxnSp>
      <p:sp>
        <p:nvSpPr>
          <p:cNvPr id="41" name="object 2"/>
          <p:cNvSpPr txBox="1">
            <a:spLocks/>
          </p:cNvSpPr>
          <p:nvPr/>
        </p:nvSpPr>
        <p:spPr>
          <a:xfrm>
            <a:off x="6598219" y="1589971"/>
            <a:ext cx="2053412" cy="563135"/>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nSpc>
                <a:spcPct val="100000"/>
              </a:lnSpc>
              <a:spcBef>
                <a:spcPts val="71"/>
              </a:spcBef>
            </a:pPr>
            <a:r>
              <a:rPr lang="en-GB" sz="1800" b="1" spc="-4" dirty="0">
                <a:solidFill>
                  <a:schemeClr val="accent1"/>
                </a:solidFill>
              </a:rPr>
              <a:t>Oil producing enterprises</a:t>
            </a:r>
            <a:endParaRPr lang="ru-RU" sz="1800" b="1" spc="-8" dirty="0">
              <a:solidFill>
                <a:schemeClr val="accent1"/>
              </a:solidFill>
            </a:endParaRPr>
          </a:p>
        </p:txBody>
      </p:sp>
      <p:cxnSp>
        <p:nvCxnSpPr>
          <p:cNvPr id="21" name="Прямая соединительная линия 20"/>
          <p:cNvCxnSpPr/>
          <p:nvPr/>
        </p:nvCxnSpPr>
        <p:spPr>
          <a:xfrm>
            <a:off x="6519643" y="2324217"/>
            <a:ext cx="2329718" cy="0"/>
          </a:xfrm>
          <a:prstGeom prst="line">
            <a:avLst/>
          </a:prstGeom>
        </p:spPr>
        <p:style>
          <a:lnRef idx="3">
            <a:schemeClr val="dk1"/>
          </a:lnRef>
          <a:fillRef idx="0">
            <a:schemeClr val="dk1"/>
          </a:fillRef>
          <a:effectRef idx="2">
            <a:schemeClr val="dk1"/>
          </a:effectRef>
          <a:fontRef idx="minor">
            <a:schemeClr val="tx1"/>
          </a:fontRef>
        </p:style>
      </p:cxnSp>
      <p:sp>
        <p:nvSpPr>
          <p:cNvPr id="43" name="object 2"/>
          <p:cNvSpPr txBox="1">
            <a:spLocks/>
          </p:cNvSpPr>
          <p:nvPr/>
        </p:nvSpPr>
        <p:spPr>
          <a:xfrm>
            <a:off x="7155022" y="2691814"/>
            <a:ext cx="1380002" cy="286136"/>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1800" spc="-4" dirty="0"/>
              <a:t>Sale</a:t>
            </a:r>
            <a:endParaRPr lang="ru-RU" sz="1800" spc="-8" dirty="0"/>
          </a:p>
        </p:txBody>
      </p:sp>
      <p:sp>
        <p:nvSpPr>
          <p:cNvPr id="22" name="Стрелка вправо 21"/>
          <p:cNvSpPr/>
          <p:nvPr/>
        </p:nvSpPr>
        <p:spPr>
          <a:xfrm>
            <a:off x="1487264" y="3218186"/>
            <a:ext cx="1435869" cy="1987550"/>
          </a:xfrm>
          <a:prstGeom prst="rightArrow">
            <a:avLst/>
          </a:prstGeom>
          <a:gradFill flip="none" rotWithShape="1">
            <a:gsLst>
              <a:gs pos="0">
                <a:schemeClr val="bg1"/>
              </a:gs>
              <a:gs pos="50000">
                <a:schemeClr val="accent1">
                  <a:lumMod val="105000"/>
                  <a:satMod val="103000"/>
                  <a:tint val="73000"/>
                </a:schemeClr>
              </a:gs>
              <a:gs pos="100000">
                <a:schemeClr val="accent1">
                  <a:lumMod val="105000"/>
                  <a:satMod val="109000"/>
                  <a:tint val="81000"/>
                </a:schemeClr>
              </a:gs>
            </a:gsLst>
            <a:lin ang="0" scaled="1"/>
            <a:tileRect/>
          </a:gradFill>
          <a:ln>
            <a:noFill/>
          </a:ln>
          <a:scene3d>
            <a:camera prst="orthographicFront"/>
            <a:lightRig rig="threePt" dir="t"/>
          </a:scene3d>
          <a:sp3d>
            <a:contourClr>
              <a:schemeClr val="bg1"/>
            </a:contourClr>
          </a:sp3d>
        </p:spPr>
        <p:style>
          <a:lnRef idx="1">
            <a:schemeClr val="accent1"/>
          </a:lnRef>
          <a:fillRef idx="2">
            <a:schemeClr val="accent1"/>
          </a:fillRef>
          <a:effectRef idx="1">
            <a:schemeClr val="accent1"/>
          </a:effectRef>
          <a:fontRef idx="minor">
            <a:schemeClr val="dk1"/>
          </a:fontRef>
        </p:style>
        <p:txBody>
          <a:bodyPr rtlCol="0" anchor="ctr"/>
          <a:lstStyle/>
          <a:p>
            <a:r>
              <a:rPr lang="en-GB" sz="1600" dirty="0">
                <a:latin typeface="Arial Narrow" panose="020B0606020202030204" pitchFamily="34" charset="0"/>
              </a:rPr>
              <a:t>thousand tons of salt slag per year</a:t>
            </a:r>
            <a:endParaRPr lang="ru-RU" sz="1600" dirty="0">
              <a:latin typeface="Arial Narrow" panose="020B0606020202030204" pitchFamily="34" charset="0"/>
            </a:endParaRPr>
          </a:p>
        </p:txBody>
      </p:sp>
      <p:sp>
        <p:nvSpPr>
          <p:cNvPr id="44" name="object 12"/>
          <p:cNvSpPr txBox="1"/>
          <p:nvPr/>
        </p:nvSpPr>
        <p:spPr>
          <a:xfrm>
            <a:off x="2909424" y="3376156"/>
            <a:ext cx="3306517" cy="1887055"/>
          </a:xfrm>
          <a:prstGeom prst="rect">
            <a:avLst/>
          </a:prstGeom>
        </p:spPr>
        <p:txBody>
          <a:bodyPr vert="horz" wrap="square" lIns="0" tIns="9525" rIns="0" bIns="0" rtlCol="0">
            <a:spAutoFit/>
          </a:bodyPr>
          <a:lstStyle/>
          <a:p>
            <a:pPr marL="28575">
              <a:spcBef>
                <a:spcPts val="75"/>
              </a:spcBef>
            </a:pPr>
            <a:r>
              <a:rPr lang="ru-RU" sz="2700" dirty="0">
                <a:solidFill>
                  <a:srgbClr val="0079C1"/>
                </a:solidFill>
                <a:latin typeface="Arial Narrow"/>
                <a:cs typeface="Arial Narrow"/>
              </a:rPr>
              <a:t>250 </a:t>
            </a:r>
            <a:r>
              <a:rPr lang="en-GB" sz="2700" dirty="0" err="1">
                <a:solidFill>
                  <a:srgbClr val="0079C1"/>
                </a:solidFill>
                <a:latin typeface="Arial Narrow"/>
                <a:cs typeface="Arial Narrow"/>
              </a:rPr>
              <a:t>thd</a:t>
            </a:r>
            <a:r>
              <a:rPr lang="ru-RU" sz="1350" dirty="0">
                <a:latin typeface="Arial Narrow"/>
                <a:cs typeface="Arial Narrow"/>
              </a:rPr>
              <a:t> </a:t>
            </a:r>
            <a:r>
              <a:rPr lang="en-GB" sz="1600" dirty="0">
                <a:latin typeface="Arial Narrow"/>
                <a:cs typeface="Arial Narrow"/>
              </a:rPr>
              <a:t>tons of proppants per year </a:t>
            </a:r>
            <a:endParaRPr lang="ru-RU" sz="1600" dirty="0">
              <a:latin typeface="Arial Narrow"/>
              <a:cs typeface="Arial Narrow"/>
            </a:endParaRPr>
          </a:p>
          <a:p>
            <a:pPr marL="28575">
              <a:spcBef>
                <a:spcPts val="30"/>
              </a:spcBef>
            </a:pPr>
            <a:r>
              <a:rPr lang="ru-RU" sz="2700" dirty="0">
                <a:solidFill>
                  <a:srgbClr val="0079C1"/>
                </a:solidFill>
                <a:latin typeface="Arial Narrow"/>
                <a:cs typeface="Arial Narrow"/>
              </a:rPr>
              <a:t>30 </a:t>
            </a:r>
            <a:r>
              <a:rPr lang="ru-RU" sz="2700" dirty="0" err="1">
                <a:solidFill>
                  <a:srgbClr val="0079C1"/>
                </a:solidFill>
                <a:latin typeface="Arial Narrow"/>
                <a:cs typeface="Arial Narrow"/>
              </a:rPr>
              <a:t>thd</a:t>
            </a:r>
            <a:r>
              <a:rPr lang="ru-RU" sz="2700" dirty="0">
                <a:solidFill>
                  <a:srgbClr val="0079C1"/>
                </a:solidFill>
                <a:latin typeface="Arial Narrow"/>
                <a:cs typeface="Arial Narrow"/>
              </a:rPr>
              <a:t> </a:t>
            </a:r>
            <a:r>
              <a:rPr lang="en-GB" sz="1400" spc="-4" dirty="0">
                <a:latin typeface="Arial Narrow"/>
                <a:cs typeface="Arial Narrow"/>
              </a:rPr>
              <a:t>tons of </a:t>
            </a:r>
            <a:r>
              <a:rPr lang="en-GB" sz="1400" spc="-4" dirty="0" err="1">
                <a:latin typeface="Arial Narrow"/>
                <a:cs typeface="Arial Narrow"/>
              </a:rPr>
              <a:t>KCl</a:t>
            </a:r>
            <a:r>
              <a:rPr lang="en-GB" sz="1400" spc="-4" dirty="0">
                <a:latin typeface="Arial Narrow"/>
                <a:cs typeface="Arial Narrow"/>
              </a:rPr>
              <a:t> and NaCl mixture per year</a:t>
            </a:r>
            <a:endParaRPr lang="ru-RU" sz="1400" spc="-4" dirty="0">
              <a:latin typeface="Arial Narrow"/>
              <a:cs typeface="Arial Narrow"/>
            </a:endParaRPr>
          </a:p>
          <a:p>
            <a:pPr marL="28575">
              <a:spcBef>
                <a:spcPts val="30"/>
              </a:spcBef>
            </a:pPr>
            <a:r>
              <a:rPr lang="ru-RU" sz="2700" dirty="0">
                <a:solidFill>
                  <a:srgbClr val="0079C1"/>
                </a:solidFill>
                <a:latin typeface="Arial Narrow"/>
                <a:cs typeface="Arial Narrow"/>
              </a:rPr>
              <a:t>7</a:t>
            </a:r>
            <a:r>
              <a:rPr lang="en-US" sz="2700" dirty="0">
                <a:solidFill>
                  <a:srgbClr val="0079C1"/>
                </a:solidFill>
                <a:latin typeface="Arial Narrow"/>
                <a:cs typeface="Arial Narrow"/>
              </a:rPr>
              <a:t> </a:t>
            </a:r>
            <a:r>
              <a:rPr lang="en-GB" sz="2700" dirty="0" err="1">
                <a:solidFill>
                  <a:srgbClr val="0079C1"/>
                </a:solidFill>
                <a:latin typeface="Arial Narrow"/>
                <a:cs typeface="Arial Narrow"/>
              </a:rPr>
              <a:t>thd</a:t>
            </a:r>
            <a:r>
              <a:rPr lang="ru-RU" sz="2700" dirty="0">
                <a:solidFill>
                  <a:srgbClr val="0079C1"/>
                </a:solidFill>
                <a:latin typeface="Arial Narrow"/>
                <a:cs typeface="Arial Narrow"/>
              </a:rPr>
              <a:t> </a:t>
            </a:r>
            <a:r>
              <a:rPr lang="en-GB" sz="1350" dirty="0">
                <a:latin typeface="Arial Narrow"/>
                <a:cs typeface="Arial Narrow"/>
              </a:rPr>
              <a:t>tons of secondary aluminium per year</a:t>
            </a:r>
            <a:endParaRPr lang="ru-RU" sz="1350" dirty="0">
              <a:latin typeface="Arial Narrow"/>
              <a:cs typeface="Arial Narrow"/>
            </a:endParaRPr>
          </a:p>
          <a:p>
            <a:pPr marL="28575">
              <a:spcBef>
                <a:spcPts val="30"/>
              </a:spcBef>
            </a:pPr>
            <a:r>
              <a:rPr lang="ru-RU" sz="2700" dirty="0">
                <a:solidFill>
                  <a:srgbClr val="0079C1"/>
                </a:solidFill>
                <a:latin typeface="Arial Narrow"/>
                <a:cs typeface="Arial Narrow"/>
              </a:rPr>
              <a:t>10 </a:t>
            </a:r>
            <a:r>
              <a:rPr lang="en-GB" sz="2700" dirty="0" err="1">
                <a:solidFill>
                  <a:srgbClr val="0079C1"/>
                </a:solidFill>
                <a:latin typeface="Arial Narrow"/>
                <a:cs typeface="Arial Narrow"/>
              </a:rPr>
              <a:t>thd</a:t>
            </a:r>
            <a:r>
              <a:rPr lang="ru-RU" sz="2700" dirty="0">
                <a:solidFill>
                  <a:srgbClr val="0079C1"/>
                </a:solidFill>
                <a:latin typeface="Arial Narrow"/>
                <a:cs typeface="Arial Narrow"/>
              </a:rPr>
              <a:t> </a:t>
            </a:r>
            <a:r>
              <a:rPr lang="en-GB" sz="1350" dirty="0">
                <a:latin typeface="Arial Narrow"/>
                <a:cs typeface="Arial Narrow"/>
              </a:rPr>
              <a:t>tons of scrap iron</a:t>
            </a:r>
            <a:endParaRPr sz="1350" dirty="0">
              <a:latin typeface="Arial Narrow"/>
              <a:cs typeface="Arial Narrow"/>
            </a:endParaRPr>
          </a:p>
        </p:txBody>
      </p:sp>
      <p:sp>
        <p:nvSpPr>
          <p:cNvPr id="46" name="object 2"/>
          <p:cNvSpPr txBox="1">
            <a:spLocks/>
          </p:cNvSpPr>
          <p:nvPr/>
        </p:nvSpPr>
        <p:spPr>
          <a:xfrm>
            <a:off x="712564" y="2688556"/>
            <a:ext cx="1549400" cy="286136"/>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1800" spc="-4" dirty="0"/>
              <a:t>Recycling</a:t>
            </a:r>
            <a:endParaRPr lang="ru-RU" sz="1800" spc="-8" dirty="0"/>
          </a:p>
        </p:txBody>
      </p:sp>
      <p:pic>
        <p:nvPicPr>
          <p:cNvPr id="7170" name="Picture 2" descr="https://avatars.mds.yandex.net/i?id=109dbeb615079d24a2db6b6c8cd590f44a0ba896-918118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219" y="3551825"/>
            <a:ext cx="2384064" cy="1795061"/>
          </a:xfrm>
          <a:prstGeom prst="rect">
            <a:avLst/>
          </a:prstGeom>
          <a:noFill/>
          <a:extLst>
            <a:ext uri="{909E8E84-426E-40DD-AFC4-6F175D3DCCD1}">
              <a14:hiddenFill xmlns:a14="http://schemas.microsoft.com/office/drawing/2010/main">
                <a:solidFill>
                  <a:srgbClr val="FFFFFF"/>
                </a:solidFill>
              </a14:hiddenFill>
            </a:ext>
          </a:extLst>
        </p:spPr>
      </p:pic>
      <p:sp>
        <p:nvSpPr>
          <p:cNvPr id="20" name="object 2"/>
          <p:cNvSpPr txBox="1">
            <a:spLocks/>
          </p:cNvSpPr>
          <p:nvPr/>
        </p:nvSpPr>
        <p:spPr>
          <a:xfrm>
            <a:off x="656498" y="3861143"/>
            <a:ext cx="830766" cy="701635"/>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ru-RU" sz="4500" b="1" spc="-4" dirty="0">
                <a:solidFill>
                  <a:srgbClr val="0070C0"/>
                </a:solidFill>
                <a:latin typeface="Arial Narrow" panose="020B0606020202030204" pitchFamily="34" charset="0"/>
              </a:rPr>
              <a:t>360</a:t>
            </a:r>
            <a:endParaRPr lang="ru-RU" sz="4500" b="1" spc="-8"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86253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flipV="1">
            <a:off x="143083" y="438861"/>
            <a:ext cx="8839200" cy="200711"/>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6" name="object 2"/>
          <p:cNvSpPr txBox="1">
            <a:spLocks/>
          </p:cNvSpPr>
          <p:nvPr/>
        </p:nvSpPr>
        <p:spPr>
          <a:xfrm>
            <a:off x="143083" y="106558"/>
            <a:ext cx="8317955"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Technological scheme of the production complex (PROPANTS)</a:t>
            </a:r>
            <a:endParaRPr lang="ru-RU" sz="2100" b="1" spc="-8"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08" y="748304"/>
            <a:ext cx="7658230" cy="5051286"/>
          </a:xfrm>
          <a:prstGeom prst="rect">
            <a:avLst/>
          </a:prstGeom>
        </p:spPr>
      </p:pic>
      <p:sp>
        <p:nvSpPr>
          <p:cNvPr id="3" name="TextBox 2">
            <a:extLst>
              <a:ext uri="{FF2B5EF4-FFF2-40B4-BE49-F238E27FC236}">
                <a16:creationId xmlns:a16="http://schemas.microsoft.com/office/drawing/2014/main" id="{1DB6BA48-FAD5-A6EE-D68B-89BF7CBC624A}"/>
              </a:ext>
            </a:extLst>
          </p:cNvPr>
          <p:cNvSpPr txBox="1"/>
          <p:nvPr/>
        </p:nvSpPr>
        <p:spPr>
          <a:xfrm>
            <a:off x="802808" y="705082"/>
            <a:ext cx="2041992" cy="246221"/>
          </a:xfrm>
          <a:prstGeom prst="rect">
            <a:avLst/>
          </a:prstGeom>
          <a:solidFill>
            <a:schemeClr val="bg1"/>
          </a:solidFill>
        </p:spPr>
        <p:txBody>
          <a:bodyPr wrap="square">
            <a:spAutoFit/>
          </a:bodyPr>
          <a:lstStyle>
            <a:defPPr>
              <a:defRPr lang="en-US"/>
            </a:defPPr>
            <a:lvl1pPr>
              <a:defRPr sz="1000"/>
            </a:lvl1pPr>
          </a:lstStyle>
          <a:p>
            <a:r>
              <a:rPr lang="en-GB" b="1" dirty="0"/>
              <a:t>I. </a:t>
            </a:r>
            <a:r>
              <a:rPr lang="en-CH" b="1" dirty="0"/>
              <a:t>raw material preparation area</a:t>
            </a:r>
          </a:p>
        </p:txBody>
      </p:sp>
      <p:sp>
        <p:nvSpPr>
          <p:cNvPr id="4" name="TextBox 3">
            <a:extLst>
              <a:ext uri="{FF2B5EF4-FFF2-40B4-BE49-F238E27FC236}">
                <a16:creationId xmlns:a16="http://schemas.microsoft.com/office/drawing/2014/main" id="{E238F006-4BD3-4A54-F8D8-09DF714F92C7}"/>
              </a:ext>
            </a:extLst>
          </p:cNvPr>
          <p:cNvSpPr txBox="1"/>
          <p:nvPr/>
        </p:nvSpPr>
        <p:spPr>
          <a:xfrm>
            <a:off x="4773674" y="713549"/>
            <a:ext cx="2787059" cy="153888"/>
          </a:xfrm>
          <a:prstGeom prst="rect">
            <a:avLst/>
          </a:prstGeom>
          <a:solidFill>
            <a:schemeClr val="bg1"/>
          </a:solidFill>
        </p:spPr>
        <p:txBody>
          <a:bodyPr wrap="square" tIns="0" bIns="0">
            <a:spAutoFit/>
          </a:bodyPr>
          <a:lstStyle>
            <a:defPPr>
              <a:defRPr lang="en-US"/>
            </a:defPPr>
            <a:lvl1pPr>
              <a:defRPr sz="1000"/>
            </a:lvl1pPr>
          </a:lstStyle>
          <a:p>
            <a:r>
              <a:rPr lang="en-GB" b="1" dirty="0"/>
              <a:t>II. bauxite and NaCl and </a:t>
            </a:r>
            <a:r>
              <a:rPr lang="en-GB" b="1" dirty="0" err="1"/>
              <a:t>KCl</a:t>
            </a:r>
            <a:r>
              <a:rPr lang="en-GB" b="1" dirty="0"/>
              <a:t> salt production area</a:t>
            </a:r>
            <a:endParaRPr lang="en-CH" b="1" dirty="0"/>
          </a:p>
        </p:txBody>
      </p:sp>
      <p:sp>
        <p:nvSpPr>
          <p:cNvPr id="8" name="TextBox 7">
            <a:extLst>
              <a:ext uri="{FF2B5EF4-FFF2-40B4-BE49-F238E27FC236}">
                <a16:creationId xmlns:a16="http://schemas.microsoft.com/office/drawing/2014/main" id="{D194A12A-ECE7-A4AA-2F95-4B514036759C}"/>
              </a:ext>
            </a:extLst>
          </p:cNvPr>
          <p:cNvSpPr txBox="1"/>
          <p:nvPr/>
        </p:nvSpPr>
        <p:spPr>
          <a:xfrm>
            <a:off x="802808" y="3028703"/>
            <a:ext cx="2152059" cy="153888"/>
          </a:xfrm>
          <a:prstGeom prst="rect">
            <a:avLst/>
          </a:prstGeom>
          <a:solidFill>
            <a:schemeClr val="bg1"/>
          </a:solidFill>
        </p:spPr>
        <p:txBody>
          <a:bodyPr wrap="square" tIns="0" bIns="0">
            <a:spAutoFit/>
          </a:bodyPr>
          <a:lstStyle>
            <a:defPPr>
              <a:defRPr lang="en-US"/>
            </a:defPPr>
            <a:lvl1pPr>
              <a:defRPr sz="1000" b="1"/>
            </a:lvl1pPr>
          </a:lstStyle>
          <a:p>
            <a:r>
              <a:rPr lang="en-GB" dirty="0"/>
              <a:t>III. P</a:t>
            </a:r>
            <a:r>
              <a:rPr lang="en-CH" dirty="0" err="1"/>
              <a:t>ropane</a:t>
            </a:r>
            <a:r>
              <a:rPr lang="en-CH" dirty="0"/>
              <a:t> production area</a:t>
            </a:r>
          </a:p>
        </p:txBody>
      </p:sp>
    </p:spTree>
    <p:extLst>
      <p:ext uri="{BB962C8B-B14F-4D97-AF65-F5344CB8AC3E}">
        <p14:creationId xmlns:p14="http://schemas.microsoft.com/office/powerpoint/2010/main" val="32752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61086" y="2976140"/>
            <a:ext cx="3760946" cy="1899142"/>
          </a:xfrm>
          <a:prstGeom prst="rect">
            <a:avLst/>
          </a:prstGeom>
        </p:spPr>
        <p:txBody>
          <a:bodyPr vert="horz" wrap="square" lIns="0" tIns="10001" rIns="0" bIns="0" rtlCol="0">
            <a:spAutoFit/>
          </a:bodyPr>
          <a:lstStyle/>
          <a:p>
            <a:pPr marL="28575" marR="31909" indent="1905">
              <a:spcBef>
                <a:spcPts val="79"/>
              </a:spcBef>
            </a:pPr>
            <a:r>
              <a:rPr lang="en-GB" sz="1500" b="1" dirty="0">
                <a:latin typeface="Calibri"/>
                <a:cs typeface="Calibri"/>
              </a:rPr>
              <a:t>Investment volume</a:t>
            </a:r>
            <a:r>
              <a:rPr lang="ru-RU" sz="1500" b="1" dirty="0">
                <a:latin typeface="Calibri"/>
                <a:cs typeface="Calibri"/>
              </a:rPr>
              <a:t>, </a:t>
            </a:r>
            <a:r>
              <a:rPr lang="en-US" sz="1500" b="1" dirty="0">
                <a:latin typeface="Calibri"/>
                <a:cs typeface="Calibri"/>
              </a:rPr>
              <a:t>$ USD</a:t>
            </a:r>
          </a:p>
          <a:p>
            <a:pPr marL="28575" marR="31909" indent="1905">
              <a:spcBef>
                <a:spcPts val="79"/>
              </a:spcBef>
            </a:pPr>
            <a:r>
              <a:rPr lang="en-US" sz="1500" b="1" dirty="0">
                <a:latin typeface="Calibri"/>
                <a:cs typeface="Calibri"/>
              </a:rPr>
              <a:t>CAPEX – 4</a:t>
            </a:r>
            <a:r>
              <a:rPr lang="ru-RU" sz="1500" b="1" dirty="0">
                <a:latin typeface="Calibri"/>
                <a:cs typeface="Calibri"/>
              </a:rPr>
              <a:t>0</a:t>
            </a:r>
            <a:r>
              <a:rPr lang="en-US" sz="1500" b="1" dirty="0">
                <a:latin typeface="Calibri"/>
                <a:cs typeface="Calibri"/>
              </a:rPr>
              <a:t> </a:t>
            </a:r>
            <a:r>
              <a:rPr lang="ru-RU" sz="1500" b="1" dirty="0">
                <a:latin typeface="Calibri"/>
                <a:cs typeface="Calibri"/>
              </a:rPr>
              <a:t>млн</a:t>
            </a:r>
            <a:r>
              <a:rPr lang="en-US" sz="1500" b="1" dirty="0">
                <a:latin typeface="Calibri"/>
                <a:cs typeface="Calibri"/>
              </a:rPr>
              <a:t> USD</a:t>
            </a:r>
            <a:endParaRPr lang="ru-RU" sz="1500" b="1" dirty="0">
              <a:latin typeface="Calibri"/>
              <a:cs typeface="Calibri"/>
            </a:endParaRPr>
          </a:p>
          <a:p>
            <a:pPr marL="28575" marR="31909" indent="1905">
              <a:spcBef>
                <a:spcPts val="79"/>
              </a:spcBef>
            </a:pPr>
            <a:r>
              <a:rPr lang="ru-RU" sz="1500" b="1" dirty="0">
                <a:cs typeface="Calibri"/>
              </a:rPr>
              <a:t>3</a:t>
            </a:r>
            <a:r>
              <a:rPr lang="ru-RU" sz="1500" b="1" spc="-30" dirty="0">
                <a:cs typeface="Calibri"/>
              </a:rPr>
              <a:t> </a:t>
            </a:r>
            <a:r>
              <a:rPr lang="ru-RU" sz="1500" b="1" spc="-4" dirty="0">
                <a:cs typeface="Calibri"/>
              </a:rPr>
              <a:t>года – </a:t>
            </a:r>
            <a:r>
              <a:rPr lang="en-CH" sz="1600" dirty="0"/>
              <a:t>project payback period</a:t>
            </a:r>
            <a:r>
              <a:rPr lang="ru-RU" sz="1500" spc="-4" dirty="0">
                <a:cs typeface="Calibri"/>
              </a:rPr>
              <a:t>*</a:t>
            </a:r>
          </a:p>
          <a:p>
            <a:pPr marL="28575" marR="31909" indent="1905">
              <a:spcBef>
                <a:spcPts val="79"/>
              </a:spcBef>
            </a:pPr>
            <a:r>
              <a:rPr lang="en-CH" sz="1600" dirty="0"/>
              <a:t>Profitability from the second year of operation</a:t>
            </a:r>
            <a:endParaRPr lang="ru-RU" sz="1500" spc="-4" dirty="0">
              <a:cs typeface="Calibri"/>
            </a:endParaRPr>
          </a:p>
          <a:p>
            <a:pPr marL="28575" marR="31909" indent="1905">
              <a:spcBef>
                <a:spcPts val="79"/>
              </a:spcBef>
            </a:pPr>
            <a:endParaRPr lang="ru-RU" sz="1500" spc="-4" dirty="0">
              <a:cs typeface="Calibri"/>
            </a:endParaRPr>
          </a:p>
          <a:p>
            <a:pPr marL="28575" marR="31909" indent="1905">
              <a:spcBef>
                <a:spcPts val="79"/>
              </a:spcBef>
            </a:pPr>
            <a:r>
              <a:rPr lang="ru-RU" sz="1500" spc="-4" dirty="0">
                <a:cs typeface="Calibri"/>
              </a:rPr>
              <a:t>*</a:t>
            </a:r>
            <a:r>
              <a:rPr lang="en-GB" sz="1500" spc="-4" dirty="0">
                <a:cs typeface="Calibri"/>
              </a:rPr>
              <a:t>at a selling price of $400 per ton of proppants</a:t>
            </a:r>
            <a:endParaRPr lang="ru-RU" sz="1500" dirty="0">
              <a:cs typeface="Calibri"/>
            </a:endParaRPr>
          </a:p>
          <a:p>
            <a:pPr marL="28575" marR="31909" indent="1905">
              <a:spcBef>
                <a:spcPts val="79"/>
              </a:spcBef>
            </a:pPr>
            <a:endParaRPr sz="1463" baseline="-21367" dirty="0">
              <a:latin typeface="Calibri"/>
              <a:cs typeface="Calibri"/>
            </a:endParaRPr>
          </a:p>
        </p:txBody>
      </p:sp>
      <p:sp>
        <p:nvSpPr>
          <p:cNvPr id="4" name="object 4"/>
          <p:cNvSpPr txBox="1"/>
          <p:nvPr/>
        </p:nvSpPr>
        <p:spPr>
          <a:xfrm>
            <a:off x="1516570" y="4552633"/>
            <a:ext cx="2293430" cy="240450"/>
          </a:xfrm>
          <a:prstGeom prst="rect">
            <a:avLst/>
          </a:prstGeom>
        </p:spPr>
        <p:txBody>
          <a:bodyPr vert="horz" wrap="square" lIns="0" tIns="9525" rIns="0" bIns="0" rtlCol="0">
            <a:spAutoFit/>
          </a:bodyPr>
          <a:lstStyle/>
          <a:p>
            <a:pPr marL="9525" marR="3810">
              <a:spcBef>
                <a:spcPts val="75"/>
              </a:spcBef>
            </a:pPr>
            <a:r>
              <a:rPr lang="en-GB" sz="1500" spc="-4" dirty="0">
                <a:latin typeface="Calibri"/>
                <a:cs typeface="Calibri"/>
              </a:rPr>
              <a:t>Project location (slag dump)</a:t>
            </a:r>
            <a:endParaRPr sz="1500" b="1" dirty="0">
              <a:latin typeface="Calibri"/>
              <a:cs typeface="Calibri"/>
            </a:endParaRPr>
          </a:p>
        </p:txBody>
      </p:sp>
      <p:sp>
        <p:nvSpPr>
          <p:cNvPr id="5" name="object 5"/>
          <p:cNvSpPr txBox="1"/>
          <p:nvPr/>
        </p:nvSpPr>
        <p:spPr>
          <a:xfrm>
            <a:off x="5161085" y="1210965"/>
            <a:ext cx="3760946" cy="1764425"/>
          </a:xfrm>
          <a:prstGeom prst="rect">
            <a:avLst/>
          </a:prstGeom>
        </p:spPr>
        <p:txBody>
          <a:bodyPr vert="horz" wrap="square" lIns="0" tIns="10001" rIns="0" bIns="0" rtlCol="0">
            <a:spAutoFit/>
          </a:bodyPr>
          <a:lstStyle/>
          <a:p>
            <a:pPr marL="9525">
              <a:spcBef>
                <a:spcPts val="79"/>
              </a:spcBef>
            </a:pPr>
            <a:endParaRPr lang="ru-RU" sz="1500" b="1" dirty="0">
              <a:latin typeface="Calibri"/>
              <a:cs typeface="Calibri"/>
            </a:endParaRPr>
          </a:p>
          <a:p>
            <a:pPr marL="9525">
              <a:spcBef>
                <a:spcPts val="79"/>
              </a:spcBef>
            </a:pPr>
            <a:r>
              <a:rPr lang="en-GB" sz="1500" b="1" dirty="0">
                <a:latin typeface="Calibri"/>
                <a:cs typeface="Calibri"/>
              </a:rPr>
              <a:t>Output of finished products</a:t>
            </a:r>
            <a:r>
              <a:rPr lang="ru-RU" sz="1500" b="1" dirty="0">
                <a:latin typeface="Calibri"/>
                <a:cs typeface="Calibri"/>
              </a:rPr>
              <a:t>:</a:t>
            </a:r>
          </a:p>
          <a:p>
            <a:pPr marL="9525">
              <a:spcBef>
                <a:spcPts val="79"/>
              </a:spcBef>
            </a:pPr>
            <a:r>
              <a:rPr lang="en-CH" sz="1600" dirty="0"/>
              <a:t>Proppant</a:t>
            </a:r>
            <a:r>
              <a:rPr lang="ru-RU" sz="1500" b="1" dirty="0">
                <a:latin typeface="Calibri"/>
                <a:cs typeface="Calibri"/>
              </a:rPr>
              <a:t> – </a:t>
            </a:r>
            <a:r>
              <a:rPr lang="ru-RU" sz="1500" b="1" u="sng" dirty="0">
                <a:latin typeface="Calibri"/>
                <a:cs typeface="Calibri"/>
              </a:rPr>
              <a:t>21 000 </a:t>
            </a:r>
            <a:r>
              <a:rPr lang="en-CH" sz="1600" dirty="0"/>
              <a:t>t/month</a:t>
            </a:r>
            <a:r>
              <a:rPr lang="en-GB" sz="1600" dirty="0"/>
              <a:t> </a:t>
            </a:r>
            <a:endParaRPr lang="ru-RU" sz="1500" b="1" u="sng" dirty="0">
              <a:latin typeface="Calibri"/>
              <a:cs typeface="Calibri"/>
            </a:endParaRPr>
          </a:p>
          <a:p>
            <a:pPr marL="9525">
              <a:spcBef>
                <a:spcPts val="79"/>
              </a:spcBef>
            </a:pPr>
            <a:r>
              <a:rPr lang="en-CH" sz="1600" dirty="0"/>
              <a:t>Mixture of </a:t>
            </a:r>
            <a:r>
              <a:rPr lang="en-CH" sz="1600" dirty="0" err="1"/>
              <a:t>KCl</a:t>
            </a:r>
            <a:r>
              <a:rPr lang="en-CH" sz="1600" dirty="0"/>
              <a:t> and NaCl</a:t>
            </a:r>
            <a:r>
              <a:rPr lang="en-GB" sz="1600" dirty="0"/>
              <a:t> </a:t>
            </a:r>
            <a:r>
              <a:rPr lang="en-US" sz="1500" b="1" dirty="0">
                <a:latin typeface="Calibri"/>
                <a:cs typeface="Calibri"/>
              </a:rPr>
              <a:t>– </a:t>
            </a:r>
            <a:r>
              <a:rPr lang="ru-RU" sz="1500" b="1" u="sng" dirty="0">
                <a:latin typeface="Calibri"/>
                <a:cs typeface="Calibri"/>
              </a:rPr>
              <a:t>2 400 </a:t>
            </a:r>
            <a:r>
              <a:rPr lang="en-CH" sz="1600" dirty="0"/>
              <a:t>t/month</a:t>
            </a:r>
            <a:r>
              <a:rPr lang="en-GB" sz="1600" dirty="0"/>
              <a:t> </a:t>
            </a:r>
            <a:endParaRPr lang="ru-RU" sz="1500" b="1" u="sng" dirty="0">
              <a:latin typeface="Calibri"/>
              <a:cs typeface="Calibri"/>
            </a:endParaRPr>
          </a:p>
          <a:p>
            <a:pPr marL="9525">
              <a:spcBef>
                <a:spcPts val="79"/>
              </a:spcBef>
            </a:pPr>
            <a:r>
              <a:rPr lang="en-CH" sz="1600" dirty="0"/>
              <a:t>Secondary aluminium</a:t>
            </a:r>
            <a:r>
              <a:rPr lang="ru-RU" sz="1500" dirty="0">
                <a:cs typeface="Calibri"/>
              </a:rPr>
              <a:t> АВ-87 </a:t>
            </a:r>
            <a:r>
              <a:rPr lang="en-US" sz="1500" dirty="0">
                <a:cs typeface="Calibri"/>
              </a:rPr>
              <a:t>–</a:t>
            </a:r>
            <a:r>
              <a:rPr lang="ru-RU" sz="1500" dirty="0">
                <a:cs typeface="Calibri"/>
              </a:rPr>
              <a:t> </a:t>
            </a:r>
            <a:r>
              <a:rPr lang="ru-RU" sz="1500" b="1" u="sng" dirty="0">
                <a:cs typeface="Calibri"/>
              </a:rPr>
              <a:t>600 </a:t>
            </a:r>
            <a:r>
              <a:rPr lang="en-CH" sz="1600" dirty="0"/>
              <a:t>t/month</a:t>
            </a:r>
            <a:r>
              <a:rPr lang="en-GB" sz="1600" dirty="0"/>
              <a:t> </a:t>
            </a:r>
            <a:endParaRPr lang="ru-RU" sz="1500" dirty="0">
              <a:latin typeface="Calibri"/>
              <a:cs typeface="Calibri"/>
            </a:endParaRPr>
          </a:p>
          <a:p>
            <a:pPr marL="9525">
              <a:spcBef>
                <a:spcPts val="79"/>
              </a:spcBef>
            </a:pPr>
            <a:r>
              <a:rPr lang="en-CH" sz="1600" dirty="0"/>
              <a:t>Scrap iron</a:t>
            </a:r>
            <a:r>
              <a:rPr lang="en-GB" sz="1600" dirty="0"/>
              <a:t> </a:t>
            </a:r>
            <a:r>
              <a:rPr lang="en-US" sz="1500" dirty="0">
                <a:cs typeface="Calibri"/>
              </a:rPr>
              <a:t>–</a:t>
            </a:r>
            <a:r>
              <a:rPr lang="ru-RU" sz="1500" dirty="0">
                <a:cs typeface="Calibri"/>
              </a:rPr>
              <a:t> </a:t>
            </a:r>
            <a:r>
              <a:rPr lang="ru-RU" sz="1500" b="1" u="sng" dirty="0">
                <a:cs typeface="Calibri"/>
              </a:rPr>
              <a:t>900 </a:t>
            </a:r>
            <a:r>
              <a:rPr lang="en-CH" sz="1600" dirty="0"/>
              <a:t>t/month</a:t>
            </a:r>
            <a:r>
              <a:rPr lang="en-GB" sz="1600" dirty="0"/>
              <a:t> </a:t>
            </a:r>
            <a:endParaRPr lang="en-GB" sz="1500" b="1" u="sng" dirty="0">
              <a:cs typeface="Calibri"/>
            </a:endParaRPr>
          </a:p>
          <a:p>
            <a:pPr marL="9525">
              <a:spcBef>
                <a:spcPts val="79"/>
              </a:spcBef>
            </a:pPr>
            <a:endParaRPr sz="1500" b="1" u="sng" dirty="0">
              <a:latin typeface="Calibri"/>
              <a:cs typeface="Calibri"/>
            </a:endParaRPr>
          </a:p>
        </p:txBody>
      </p:sp>
      <p:sp>
        <p:nvSpPr>
          <p:cNvPr id="6" name="object 6"/>
          <p:cNvSpPr txBox="1"/>
          <p:nvPr/>
        </p:nvSpPr>
        <p:spPr>
          <a:xfrm>
            <a:off x="1516570" y="2932914"/>
            <a:ext cx="2387215" cy="971900"/>
          </a:xfrm>
          <a:prstGeom prst="rect">
            <a:avLst/>
          </a:prstGeom>
        </p:spPr>
        <p:txBody>
          <a:bodyPr vert="horz" wrap="square" lIns="0" tIns="10001" rIns="0" bIns="0" rtlCol="0">
            <a:spAutoFit/>
          </a:bodyPr>
          <a:lstStyle/>
          <a:p>
            <a:pPr marL="28575">
              <a:spcBef>
                <a:spcPts val="75"/>
              </a:spcBef>
            </a:pPr>
            <a:r>
              <a:rPr lang="en-GB" sz="1500" dirty="0">
                <a:latin typeface="Calibri"/>
                <a:cs typeface="Calibri"/>
              </a:rPr>
              <a:t>15% salts (KCL and NaCl)</a:t>
            </a:r>
          </a:p>
          <a:p>
            <a:pPr marL="28575">
              <a:spcBef>
                <a:spcPts val="75"/>
              </a:spcBef>
            </a:pPr>
            <a:r>
              <a:rPr lang="en-GB" sz="1500" b="1" dirty="0">
                <a:latin typeface="Calibri"/>
                <a:cs typeface="Calibri"/>
              </a:rPr>
              <a:t>60%</a:t>
            </a:r>
            <a:r>
              <a:rPr lang="en-GB" sz="1500" b="1" spc="-11" dirty="0">
                <a:latin typeface="Calibri"/>
                <a:cs typeface="Calibri"/>
              </a:rPr>
              <a:t> </a:t>
            </a:r>
            <a:r>
              <a:rPr lang="en-GB" sz="1500" b="1" dirty="0">
                <a:cs typeface="Calibri"/>
              </a:rPr>
              <a:t>Al</a:t>
            </a:r>
            <a:r>
              <a:rPr lang="en-GB" sz="1463" b="1" baseline="-21367" dirty="0">
                <a:cs typeface="Calibri"/>
              </a:rPr>
              <a:t>2</a:t>
            </a:r>
            <a:r>
              <a:rPr lang="en-GB" sz="1500" b="1" dirty="0">
                <a:cs typeface="Calibri"/>
              </a:rPr>
              <a:t>O</a:t>
            </a:r>
            <a:r>
              <a:rPr lang="en-GB" sz="1463" b="1" baseline="-21367" dirty="0">
                <a:cs typeface="Calibri"/>
              </a:rPr>
              <a:t>3</a:t>
            </a:r>
          </a:p>
          <a:p>
            <a:pPr marL="28575">
              <a:spcBef>
                <a:spcPts val="75"/>
              </a:spcBef>
            </a:pPr>
            <a:r>
              <a:rPr lang="en-GB" sz="1500" b="1" spc="-11" dirty="0">
                <a:latin typeface="Calibri"/>
                <a:cs typeface="Calibri"/>
              </a:rPr>
              <a:t>4 - 10 % </a:t>
            </a:r>
            <a:r>
              <a:rPr lang="en-GB" sz="1500" b="1" dirty="0">
                <a:latin typeface="Calibri"/>
                <a:cs typeface="Calibri"/>
              </a:rPr>
              <a:t>Al met</a:t>
            </a:r>
            <a:r>
              <a:rPr lang="ru-RU" sz="1500" b="1" dirty="0">
                <a:latin typeface="Calibri"/>
                <a:cs typeface="Calibri"/>
              </a:rPr>
              <a:t>.</a:t>
            </a:r>
          </a:p>
          <a:p>
            <a:pPr marL="28575">
              <a:spcBef>
                <a:spcPts val="75"/>
              </a:spcBef>
            </a:pPr>
            <a:r>
              <a:rPr lang="ru-RU" sz="1500" b="1" dirty="0">
                <a:latin typeface="Calibri"/>
                <a:cs typeface="Calibri"/>
              </a:rPr>
              <a:t>3 % </a:t>
            </a:r>
            <a:r>
              <a:rPr lang="en-GB" sz="1500" b="1" dirty="0">
                <a:latin typeface="Calibri"/>
                <a:cs typeface="Calibri"/>
              </a:rPr>
              <a:t>scrap iron</a:t>
            </a:r>
          </a:p>
        </p:txBody>
      </p:sp>
      <p:pic>
        <p:nvPicPr>
          <p:cNvPr id="7" name="object 7"/>
          <p:cNvPicPr/>
          <p:nvPr/>
        </p:nvPicPr>
        <p:blipFill>
          <a:blip r:embed="rId2" cstate="print"/>
          <a:stretch>
            <a:fillRect/>
          </a:stretch>
        </p:blipFill>
        <p:spPr>
          <a:xfrm>
            <a:off x="514030" y="2976140"/>
            <a:ext cx="620801" cy="799188"/>
          </a:xfrm>
          <a:prstGeom prst="rect">
            <a:avLst/>
          </a:prstGeom>
        </p:spPr>
      </p:pic>
      <p:pic>
        <p:nvPicPr>
          <p:cNvPr id="8" name="object 8"/>
          <p:cNvPicPr/>
          <p:nvPr/>
        </p:nvPicPr>
        <p:blipFill>
          <a:blip r:embed="rId3" cstate="print"/>
          <a:stretch>
            <a:fillRect/>
          </a:stretch>
        </p:blipFill>
        <p:spPr>
          <a:xfrm>
            <a:off x="446394" y="1619631"/>
            <a:ext cx="811919" cy="976108"/>
          </a:xfrm>
          <a:prstGeom prst="rect">
            <a:avLst/>
          </a:prstGeom>
        </p:spPr>
      </p:pic>
      <p:pic>
        <p:nvPicPr>
          <p:cNvPr id="9" name="object 9"/>
          <p:cNvPicPr/>
          <p:nvPr/>
        </p:nvPicPr>
        <p:blipFill>
          <a:blip r:embed="rId4" cstate="print"/>
          <a:stretch>
            <a:fillRect/>
          </a:stretch>
        </p:blipFill>
        <p:spPr>
          <a:xfrm>
            <a:off x="7921868" y="139974"/>
            <a:ext cx="797602" cy="1070991"/>
          </a:xfrm>
          <a:prstGeom prst="rect">
            <a:avLst/>
          </a:prstGeom>
        </p:spPr>
      </p:pic>
      <p:sp>
        <p:nvSpPr>
          <p:cNvPr id="10" name="object 10"/>
          <p:cNvSpPr txBox="1"/>
          <p:nvPr/>
        </p:nvSpPr>
        <p:spPr>
          <a:xfrm>
            <a:off x="1516571" y="1813331"/>
            <a:ext cx="2649855" cy="471764"/>
          </a:xfrm>
          <a:prstGeom prst="rect">
            <a:avLst/>
          </a:prstGeom>
        </p:spPr>
        <p:txBody>
          <a:bodyPr vert="horz" wrap="square" lIns="0" tIns="10001" rIns="0" bIns="0" rtlCol="0">
            <a:spAutoFit/>
          </a:bodyPr>
          <a:lstStyle/>
          <a:p>
            <a:pPr marL="10478">
              <a:spcBef>
                <a:spcPts val="79"/>
              </a:spcBef>
            </a:pPr>
            <a:r>
              <a:rPr lang="ru-RU" sz="1500" b="1" dirty="0">
                <a:latin typeface="Calibri"/>
                <a:cs typeface="Calibri"/>
              </a:rPr>
              <a:t>3</a:t>
            </a:r>
            <a:r>
              <a:rPr lang="en-GB" sz="1500" b="1" dirty="0">
                <a:latin typeface="Calibri"/>
                <a:cs typeface="Calibri"/>
              </a:rPr>
              <a:t> million tons </a:t>
            </a:r>
            <a:r>
              <a:rPr lang="en-GB" sz="1500" dirty="0">
                <a:latin typeface="Calibri"/>
                <a:cs typeface="Calibri"/>
              </a:rPr>
              <a:t>- raw material reserves (salt slag)</a:t>
            </a:r>
            <a:endParaRPr lang="ru-RU" sz="1500" dirty="0">
              <a:latin typeface="Calibri"/>
              <a:cs typeface="Calibri"/>
            </a:endParaRPr>
          </a:p>
        </p:txBody>
      </p:sp>
      <p:pic>
        <p:nvPicPr>
          <p:cNvPr id="11" name="object 11"/>
          <p:cNvPicPr/>
          <p:nvPr/>
        </p:nvPicPr>
        <p:blipFill>
          <a:blip r:embed="rId5" cstate="print"/>
          <a:stretch>
            <a:fillRect/>
          </a:stretch>
        </p:blipFill>
        <p:spPr>
          <a:xfrm>
            <a:off x="4127569" y="1572189"/>
            <a:ext cx="742805" cy="1070991"/>
          </a:xfrm>
          <a:prstGeom prst="rect">
            <a:avLst/>
          </a:prstGeom>
        </p:spPr>
      </p:pic>
      <p:pic>
        <p:nvPicPr>
          <p:cNvPr id="13" name="object 13"/>
          <p:cNvPicPr/>
          <p:nvPr/>
        </p:nvPicPr>
        <p:blipFill>
          <a:blip r:embed="rId6" cstate="print"/>
          <a:stretch>
            <a:fillRect/>
          </a:stretch>
        </p:blipFill>
        <p:spPr>
          <a:xfrm>
            <a:off x="4288586" y="2976140"/>
            <a:ext cx="420769" cy="916259"/>
          </a:xfrm>
          <a:prstGeom prst="rect">
            <a:avLst/>
          </a:prstGeom>
        </p:spPr>
      </p:pic>
      <p:sp>
        <p:nvSpPr>
          <p:cNvPr id="14" name="object 14"/>
          <p:cNvSpPr/>
          <p:nvPr/>
        </p:nvSpPr>
        <p:spPr>
          <a:xfrm>
            <a:off x="419617" y="4571516"/>
            <a:ext cx="809625" cy="573881"/>
          </a:xfrm>
          <a:custGeom>
            <a:avLst/>
            <a:gdLst/>
            <a:ahLst/>
            <a:cxnLst/>
            <a:rect l="l" t="t" r="r" b="b"/>
            <a:pathLst>
              <a:path w="1079500" h="765175">
                <a:moveTo>
                  <a:pt x="1011999" y="160782"/>
                </a:moveTo>
                <a:lnTo>
                  <a:pt x="1004570" y="118491"/>
                </a:lnTo>
                <a:lnTo>
                  <a:pt x="977950" y="64643"/>
                </a:lnTo>
                <a:lnTo>
                  <a:pt x="948309" y="34848"/>
                </a:lnTo>
                <a:lnTo>
                  <a:pt x="948309" y="166116"/>
                </a:lnTo>
                <a:lnTo>
                  <a:pt x="940714" y="206057"/>
                </a:lnTo>
                <a:lnTo>
                  <a:pt x="919924" y="238302"/>
                </a:lnTo>
                <a:lnTo>
                  <a:pt x="888834" y="259867"/>
                </a:lnTo>
                <a:lnTo>
                  <a:pt x="850392" y="267716"/>
                </a:lnTo>
                <a:lnTo>
                  <a:pt x="812596" y="259867"/>
                </a:lnTo>
                <a:lnTo>
                  <a:pt x="781481" y="238302"/>
                </a:lnTo>
                <a:lnTo>
                  <a:pt x="760374" y="206057"/>
                </a:lnTo>
                <a:lnTo>
                  <a:pt x="752602" y="166116"/>
                </a:lnTo>
                <a:lnTo>
                  <a:pt x="760374" y="126911"/>
                </a:lnTo>
                <a:lnTo>
                  <a:pt x="781481" y="94627"/>
                </a:lnTo>
                <a:lnTo>
                  <a:pt x="812596" y="72720"/>
                </a:lnTo>
                <a:lnTo>
                  <a:pt x="850392" y="64643"/>
                </a:lnTo>
                <a:lnTo>
                  <a:pt x="888834" y="72720"/>
                </a:lnTo>
                <a:lnTo>
                  <a:pt x="919924" y="94627"/>
                </a:lnTo>
                <a:lnTo>
                  <a:pt x="940714" y="126911"/>
                </a:lnTo>
                <a:lnTo>
                  <a:pt x="948309" y="166116"/>
                </a:lnTo>
                <a:lnTo>
                  <a:pt x="948309" y="34848"/>
                </a:lnTo>
                <a:lnTo>
                  <a:pt x="911301" y="11684"/>
                </a:lnTo>
                <a:lnTo>
                  <a:pt x="871245" y="1206"/>
                </a:lnTo>
                <a:lnTo>
                  <a:pt x="850392" y="0"/>
                </a:lnTo>
                <a:lnTo>
                  <a:pt x="829525" y="1206"/>
                </a:lnTo>
                <a:lnTo>
                  <a:pt x="789520" y="11684"/>
                </a:lnTo>
                <a:lnTo>
                  <a:pt x="745020" y="40589"/>
                </a:lnTo>
                <a:lnTo>
                  <a:pt x="708215" y="89065"/>
                </a:lnTo>
                <a:lnTo>
                  <a:pt x="691807" y="139496"/>
                </a:lnTo>
                <a:lnTo>
                  <a:pt x="689914" y="160782"/>
                </a:lnTo>
                <a:lnTo>
                  <a:pt x="690791" y="182079"/>
                </a:lnTo>
                <a:lnTo>
                  <a:pt x="704926" y="233680"/>
                </a:lnTo>
                <a:lnTo>
                  <a:pt x="731431" y="292023"/>
                </a:lnTo>
                <a:lnTo>
                  <a:pt x="766635" y="352983"/>
                </a:lnTo>
                <a:lnTo>
                  <a:pt x="832256" y="458203"/>
                </a:lnTo>
                <a:lnTo>
                  <a:pt x="850392" y="484632"/>
                </a:lnTo>
                <a:lnTo>
                  <a:pt x="856805" y="475640"/>
                </a:lnTo>
                <a:lnTo>
                  <a:pt x="862825" y="466928"/>
                </a:lnTo>
                <a:lnTo>
                  <a:pt x="868565" y="458203"/>
                </a:lnTo>
                <a:lnTo>
                  <a:pt x="874141" y="449199"/>
                </a:lnTo>
                <a:lnTo>
                  <a:pt x="894346" y="417131"/>
                </a:lnTo>
                <a:lnTo>
                  <a:pt x="934783" y="352983"/>
                </a:lnTo>
                <a:lnTo>
                  <a:pt x="954151" y="320040"/>
                </a:lnTo>
                <a:lnTo>
                  <a:pt x="981316" y="267716"/>
                </a:lnTo>
                <a:lnTo>
                  <a:pt x="983500" y="263271"/>
                </a:lnTo>
                <a:lnTo>
                  <a:pt x="995921" y="233680"/>
                </a:lnTo>
                <a:lnTo>
                  <a:pt x="1006094" y="203073"/>
                </a:lnTo>
                <a:lnTo>
                  <a:pt x="1010856" y="182079"/>
                </a:lnTo>
                <a:lnTo>
                  <a:pt x="1011999" y="160782"/>
                </a:lnTo>
                <a:close/>
              </a:path>
              <a:path w="1079500" h="765175">
                <a:moveTo>
                  <a:pt x="1078992" y="765048"/>
                </a:moveTo>
                <a:lnTo>
                  <a:pt x="1061732" y="720598"/>
                </a:lnTo>
                <a:lnTo>
                  <a:pt x="1057414" y="709168"/>
                </a:lnTo>
                <a:lnTo>
                  <a:pt x="1027150" y="629158"/>
                </a:lnTo>
                <a:lnTo>
                  <a:pt x="1009777" y="583438"/>
                </a:lnTo>
                <a:lnTo>
                  <a:pt x="992327" y="538988"/>
                </a:lnTo>
                <a:lnTo>
                  <a:pt x="974788" y="493268"/>
                </a:lnTo>
                <a:lnTo>
                  <a:pt x="957160" y="447548"/>
                </a:lnTo>
                <a:lnTo>
                  <a:pt x="939419" y="401828"/>
                </a:lnTo>
                <a:lnTo>
                  <a:pt x="932751" y="413258"/>
                </a:lnTo>
                <a:lnTo>
                  <a:pt x="912749" y="443738"/>
                </a:lnTo>
                <a:lnTo>
                  <a:pt x="912749" y="447548"/>
                </a:lnTo>
                <a:lnTo>
                  <a:pt x="926084" y="483108"/>
                </a:lnTo>
                <a:lnTo>
                  <a:pt x="935253" y="505968"/>
                </a:lnTo>
                <a:lnTo>
                  <a:pt x="954062" y="554228"/>
                </a:lnTo>
                <a:lnTo>
                  <a:pt x="963168" y="578358"/>
                </a:lnTo>
                <a:lnTo>
                  <a:pt x="972121" y="602488"/>
                </a:lnTo>
                <a:lnTo>
                  <a:pt x="981202" y="626618"/>
                </a:lnTo>
                <a:lnTo>
                  <a:pt x="990561" y="649478"/>
                </a:lnTo>
                <a:lnTo>
                  <a:pt x="1000379" y="673608"/>
                </a:lnTo>
                <a:lnTo>
                  <a:pt x="1002830" y="682498"/>
                </a:lnTo>
                <a:lnTo>
                  <a:pt x="1005713" y="690118"/>
                </a:lnTo>
                <a:lnTo>
                  <a:pt x="1008875" y="699008"/>
                </a:lnTo>
                <a:lnTo>
                  <a:pt x="1012190" y="707898"/>
                </a:lnTo>
                <a:lnTo>
                  <a:pt x="1010666" y="707898"/>
                </a:lnTo>
                <a:lnTo>
                  <a:pt x="1009269" y="709168"/>
                </a:lnTo>
                <a:lnTo>
                  <a:pt x="993660" y="705358"/>
                </a:lnTo>
                <a:lnTo>
                  <a:pt x="962507" y="700278"/>
                </a:lnTo>
                <a:lnTo>
                  <a:pt x="946912" y="696468"/>
                </a:lnTo>
                <a:lnTo>
                  <a:pt x="940435" y="695198"/>
                </a:lnTo>
                <a:lnTo>
                  <a:pt x="868222" y="681228"/>
                </a:lnTo>
                <a:lnTo>
                  <a:pt x="841502" y="674878"/>
                </a:lnTo>
                <a:lnTo>
                  <a:pt x="778065" y="663448"/>
                </a:lnTo>
                <a:lnTo>
                  <a:pt x="747204" y="657098"/>
                </a:lnTo>
                <a:lnTo>
                  <a:pt x="730250" y="654558"/>
                </a:lnTo>
                <a:lnTo>
                  <a:pt x="727202" y="654558"/>
                </a:lnTo>
                <a:lnTo>
                  <a:pt x="724281" y="653288"/>
                </a:lnTo>
                <a:lnTo>
                  <a:pt x="722795" y="648208"/>
                </a:lnTo>
                <a:lnTo>
                  <a:pt x="718312" y="626618"/>
                </a:lnTo>
                <a:lnTo>
                  <a:pt x="713689" y="606298"/>
                </a:lnTo>
                <a:lnTo>
                  <a:pt x="708799" y="585978"/>
                </a:lnTo>
                <a:lnTo>
                  <a:pt x="703491" y="564388"/>
                </a:lnTo>
                <a:lnTo>
                  <a:pt x="699008" y="542798"/>
                </a:lnTo>
                <a:lnTo>
                  <a:pt x="694397" y="521208"/>
                </a:lnTo>
                <a:lnTo>
                  <a:pt x="693102" y="515493"/>
                </a:lnTo>
                <a:lnTo>
                  <a:pt x="693102" y="654558"/>
                </a:lnTo>
                <a:lnTo>
                  <a:pt x="690143" y="654558"/>
                </a:lnTo>
                <a:lnTo>
                  <a:pt x="687171" y="657098"/>
                </a:lnTo>
                <a:lnTo>
                  <a:pt x="671817" y="659638"/>
                </a:lnTo>
                <a:lnTo>
                  <a:pt x="656742" y="660908"/>
                </a:lnTo>
                <a:lnTo>
                  <a:pt x="626325" y="665988"/>
                </a:lnTo>
                <a:lnTo>
                  <a:pt x="607390" y="669798"/>
                </a:lnTo>
                <a:lnTo>
                  <a:pt x="588467" y="672338"/>
                </a:lnTo>
                <a:lnTo>
                  <a:pt x="569544" y="676148"/>
                </a:lnTo>
                <a:lnTo>
                  <a:pt x="550621" y="678688"/>
                </a:lnTo>
                <a:lnTo>
                  <a:pt x="387858" y="705358"/>
                </a:lnTo>
                <a:lnTo>
                  <a:pt x="363626" y="710438"/>
                </a:lnTo>
                <a:lnTo>
                  <a:pt x="354711" y="710438"/>
                </a:lnTo>
                <a:lnTo>
                  <a:pt x="348780" y="711708"/>
                </a:lnTo>
                <a:lnTo>
                  <a:pt x="355447" y="677418"/>
                </a:lnTo>
                <a:lnTo>
                  <a:pt x="360997" y="652018"/>
                </a:lnTo>
                <a:lnTo>
                  <a:pt x="364172" y="635508"/>
                </a:lnTo>
                <a:lnTo>
                  <a:pt x="367068" y="620268"/>
                </a:lnTo>
                <a:lnTo>
                  <a:pt x="369557" y="605028"/>
                </a:lnTo>
                <a:lnTo>
                  <a:pt x="374878" y="579628"/>
                </a:lnTo>
                <a:lnTo>
                  <a:pt x="385000" y="530098"/>
                </a:lnTo>
                <a:lnTo>
                  <a:pt x="390334" y="504698"/>
                </a:lnTo>
                <a:lnTo>
                  <a:pt x="393687" y="485648"/>
                </a:lnTo>
                <a:lnTo>
                  <a:pt x="400977" y="446278"/>
                </a:lnTo>
                <a:lnTo>
                  <a:pt x="443153" y="405638"/>
                </a:lnTo>
                <a:lnTo>
                  <a:pt x="488886" y="396748"/>
                </a:lnTo>
                <a:lnTo>
                  <a:pt x="512038" y="391668"/>
                </a:lnTo>
                <a:lnTo>
                  <a:pt x="608507" y="371348"/>
                </a:lnTo>
                <a:lnTo>
                  <a:pt x="619721" y="368808"/>
                </a:lnTo>
                <a:lnTo>
                  <a:pt x="625944" y="370078"/>
                </a:lnTo>
                <a:lnTo>
                  <a:pt x="638670" y="413258"/>
                </a:lnTo>
                <a:lnTo>
                  <a:pt x="650405" y="466598"/>
                </a:lnTo>
                <a:lnTo>
                  <a:pt x="656005" y="491998"/>
                </a:lnTo>
                <a:lnTo>
                  <a:pt x="660679" y="514858"/>
                </a:lnTo>
                <a:lnTo>
                  <a:pt x="675297" y="578358"/>
                </a:lnTo>
                <a:lnTo>
                  <a:pt x="679716" y="596138"/>
                </a:lnTo>
                <a:lnTo>
                  <a:pt x="684009" y="613918"/>
                </a:lnTo>
                <a:lnTo>
                  <a:pt x="688022" y="631698"/>
                </a:lnTo>
                <a:lnTo>
                  <a:pt x="691629" y="649478"/>
                </a:lnTo>
                <a:lnTo>
                  <a:pt x="693102" y="654558"/>
                </a:lnTo>
                <a:lnTo>
                  <a:pt x="693102" y="515493"/>
                </a:lnTo>
                <a:lnTo>
                  <a:pt x="689508" y="499618"/>
                </a:lnTo>
                <a:lnTo>
                  <a:pt x="684199" y="476758"/>
                </a:lnTo>
                <a:lnTo>
                  <a:pt x="679513" y="453898"/>
                </a:lnTo>
                <a:lnTo>
                  <a:pt x="669582" y="410718"/>
                </a:lnTo>
                <a:lnTo>
                  <a:pt x="664908" y="387858"/>
                </a:lnTo>
                <a:lnTo>
                  <a:pt x="663422" y="381508"/>
                </a:lnTo>
                <a:lnTo>
                  <a:pt x="661936" y="376428"/>
                </a:lnTo>
                <a:lnTo>
                  <a:pt x="660450" y="368808"/>
                </a:lnTo>
                <a:lnTo>
                  <a:pt x="728052" y="380238"/>
                </a:lnTo>
                <a:lnTo>
                  <a:pt x="750951" y="385318"/>
                </a:lnTo>
                <a:lnTo>
                  <a:pt x="743432" y="371348"/>
                </a:lnTo>
                <a:lnTo>
                  <a:pt x="741997" y="368808"/>
                </a:lnTo>
                <a:lnTo>
                  <a:pt x="734098" y="354838"/>
                </a:lnTo>
                <a:lnTo>
                  <a:pt x="726147" y="342138"/>
                </a:lnTo>
                <a:lnTo>
                  <a:pt x="722795" y="335788"/>
                </a:lnTo>
                <a:lnTo>
                  <a:pt x="713879" y="334518"/>
                </a:lnTo>
                <a:lnTo>
                  <a:pt x="692734" y="330708"/>
                </a:lnTo>
                <a:lnTo>
                  <a:pt x="667689" y="325628"/>
                </a:lnTo>
                <a:lnTo>
                  <a:pt x="647103" y="321818"/>
                </a:lnTo>
                <a:lnTo>
                  <a:pt x="637959" y="323088"/>
                </a:lnTo>
                <a:lnTo>
                  <a:pt x="628548" y="323088"/>
                </a:lnTo>
                <a:lnTo>
                  <a:pt x="619125" y="324358"/>
                </a:lnTo>
                <a:lnTo>
                  <a:pt x="609993" y="326898"/>
                </a:lnTo>
                <a:lnTo>
                  <a:pt x="576148" y="333248"/>
                </a:lnTo>
                <a:lnTo>
                  <a:pt x="530771" y="343408"/>
                </a:lnTo>
                <a:lnTo>
                  <a:pt x="487895" y="352298"/>
                </a:lnTo>
                <a:lnTo>
                  <a:pt x="461581" y="357378"/>
                </a:lnTo>
                <a:lnTo>
                  <a:pt x="447332" y="361188"/>
                </a:lnTo>
                <a:lnTo>
                  <a:pt x="433374" y="363728"/>
                </a:lnTo>
                <a:lnTo>
                  <a:pt x="419404" y="367538"/>
                </a:lnTo>
                <a:lnTo>
                  <a:pt x="405180" y="370078"/>
                </a:lnTo>
                <a:lnTo>
                  <a:pt x="400723" y="371348"/>
                </a:lnTo>
                <a:lnTo>
                  <a:pt x="391820" y="371348"/>
                </a:lnTo>
                <a:lnTo>
                  <a:pt x="376974" y="367830"/>
                </a:lnTo>
                <a:lnTo>
                  <a:pt x="376974" y="413258"/>
                </a:lnTo>
                <a:lnTo>
                  <a:pt x="375500" y="417068"/>
                </a:lnTo>
                <a:lnTo>
                  <a:pt x="371271" y="438658"/>
                </a:lnTo>
                <a:lnTo>
                  <a:pt x="363385" y="480568"/>
                </a:lnTo>
                <a:lnTo>
                  <a:pt x="359168" y="502158"/>
                </a:lnTo>
                <a:lnTo>
                  <a:pt x="354482" y="526288"/>
                </a:lnTo>
                <a:lnTo>
                  <a:pt x="344551" y="573278"/>
                </a:lnTo>
                <a:lnTo>
                  <a:pt x="336410" y="615188"/>
                </a:lnTo>
                <a:lnTo>
                  <a:pt x="330034" y="646938"/>
                </a:lnTo>
                <a:lnTo>
                  <a:pt x="323380" y="682498"/>
                </a:lnTo>
                <a:lnTo>
                  <a:pt x="319100" y="707898"/>
                </a:lnTo>
                <a:lnTo>
                  <a:pt x="317614" y="711708"/>
                </a:lnTo>
                <a:lnTo>
                  <a:pt x="311670" y="711708"/>
                </a:lnTo>
                <a:lnTo>
                  <a:pt x="240436" y="696468"/>
                </a:lnTo>
                <a:lnTo>
                  <a:pt x="213715" y="691388"/>
                </a:lnTo>
                <a:lnTo>
                  <a:pt x="200355" y="687578"/>
                </a:lnTo>
                <a:lnTo>
                  <a:pt x="160286" y="679958"/>
                </a:lnTo>
                <a:lnTo>
                  <a:pt x="146926" y="676148"/>
                </a:lnTo>
                <a:lnTo>
                  <a:pt x="133578" y="673608"/>
                </a:lnTo>
                <a:lnTo>
                  <a:pt x="63817" y="658368"/>
                </a:lnTo>
                <a:lnTo>
                  <a:pt x="62331" y="658368"/>
                </a:lnTo>
                <a:lnTo>
                  <a:pt x="60845" y="657098"/>
                </a:lnTo>
                <a:lnTo>
                  <a:pt x="59372" y="657098"/>
                </a:lnTo>
                <a:lnTo>
                  <a:pt x="62674" y="649478"/>
                </a:lnTo>
                <a:lnTo>
                  <a:pt x="65849" y="641858"/>
                </a:lnTo>
                <a:lnTo>
                  <a:pt x="68745" y="634238"/>
                </a:lnTo>
                <a:lnTo>
                  <a:pt x="71234" y="627888"/>
                </a:lnTo>
                <a:lnTo>
                  <a:pt x="82105" y="602488"/>
                </a:lnTo>
                <a:lnTo>
                  <a:pt x="92570" y="578358"/>
                </a:lnTo>
                <a:lnTo>
                  <a:pt x="102755" y="552958"/>
                </a:lnTo>
                <a:lnTo>
                  <a:pt x="112801" y="528828"/>
                </a:lnTo>
                <a:lnTo>
                  <a:pt x="123037" y="504698"/>
                </a:lnTo>
                <a:lnTo>
                  <a:pt x="144094" y="456438"/>
                </a:lnTo>
                <a:lnTo>
                  <a:pt x="154355" y="431038"/>
                </a:lnTo>
                <a:lnTo>
                  <a:pt x="176618" y="376428"/>
                </a:lnTo>
                <a:lnTo>
                  <a:pt x="179590" y="371348"/>
                </a:lnTo>
                <a:lnTo>
                  <a:pt x="181063" y="366268"/>
                </a:lnTo>
                <a:lnTo>
                  <a:pt x="189979" y="370078"/>
                </a:lnTo>
                <a:lnTo>
                  <a:pt x="213601" y="375158"/>
                </a:lnTo>
                <a:lnTo>
                  <a:pt x="237655" y="381508"/>
                </a:lnTo>
                <a:lnTo>
                  <a:pt x="371043" y="409448"/>
                </a:lnTo>
                <a:lnTo>
                  <a:pt x="376974" y="413258"/>
                </a:lnTo>
                <a:lnTo>
                  <a:pt x="376974" y="367830"/>
                </a:lnTo>
                <a:lnTo>
                  <a:pt x="370408" y="366268"/>
                </a:lnTo>
                <a:lnTo>
                  <a:pt x="332955" y="357378"/>
                </a:lnTo>
                <a:lnTo>
                  <a:pt x="313156" y="352298"/>
                </a:lnTo>
                <a:lnTo>
                  <a:pt x="286435" y="347218"/>
                </a:lnTo>
                <a:lnTo>
                  <a:pt x="259727" y="340868"/>
                </a:lnTo>
                <a:lnTo>
                  <a:pt x="157327" y="319278"/>
                </a:lnTo>
                <a:lnTo>
                  <a:pt x="154355" y="321818"/>
                </a:lnTo>
                <a:lnTo>
                  <a:pt x="151384" y="329438"/>
                </a:lnTo>
                <a:lnTo>
                  <a:pt x="144614" y="345948"/>
                </a:lnTo>
                <a:lnTo>
                  <a:pt x="123825" y="395478"/>
                </a:lnTo>
                <a:lnTo>
                  <a:pt x="118732" y="406908"/>
                </a:lnTo>
                <a:lnTo>
                  <a:pt x="111798" y="424688"/>
                </a:lnTo>
                <a:lnTo>
                  <a:pt x="104444" y="443738"/>
                </a:lnTo>
                <a:lnTo>
                  <a:pt x="96812" y="461518"/>
                </a:lnTo>
                <a:lnTo>
                  <a:pt x="89052" y="479298"/>
                </a:lnTo>
                <a:lnTo>
                  <a:pt x="80137" y="500888"/>
                </a:lnTo>
                <a:lnTo>
                  <a:pt x="71234" y="521208"/>
                </a:lnTo>
                <a:lnTo>
                  <a:pt x="62331" y="542798"/>
                </a:lnTo>
                <a:lnTo>
                  <a:pt x="53428" y="563118"/>
                </a:lnTo>
                <a:lnTo>
                  <a:pt x="43167" y="588518"/>
                </a:lnTo>
                <a:lnTo>
                  <a:pt x="22123" y="636778"/>
                </a:lnTo>
                <a:lnTo>
                  <a:pt x="11874" y="660908"/>
                </a:lnTo>
                <a:lnTo>
                  <a:pt x="9385" y="668528"/>
                </a:lnTo>
                <a:lnTo>
                  <a:pt x="6489" y="674878"/>
                </a:lnTo>
                <a:lnTo>
                  <a:pt x="3314" y="682498"/>
                </a:lnTo>
                <a:lnTo>
                  <a:pt x="0" y="688848"/>
                </a:lnTo>
                <a:lnTo>
                  <a:pt x="244894" y="740930"/>
                </a:lnTo>
                <a:lnTo>
                  <a:pt x="259118" y="744728"/>
                </a:lnTo>
                <a:lnTo>
                  <a:pt x="287045" y="749808"/>
                </a:lnTo>
                <a:lnTo>
                  <a:pt x="301282" y="753630"/>
                </a:lnTo>
                <a:lnTo>
                  <a:pt x="324650" y="757428"/>
                </a:lnTo>
                <a:lnTo>
                  <a:pt x="339153" y="757428"/>
                </a:lnTo>
                <a:lnTo>
                  <a:pt x="353110" y="754888"/>
                </a:lnTo>
                <a:lnTo>
                  <a:pt x="449707" y="738378"/>
                </a:lnTo>
                <a:lnTo>
                  <a:pt x="546176" y="723138"/>
                </a:lnTo>
                <a:lnTo>
                  <a:pt x="614210" y="711708"/>
                </a:lnTo>
                <a:lnTo>
                  <a:pt x="636714" y="707898"/>
                </a:lnTo>
                <a:lnTo>
                  <a:pt x="661200" y="702818"/>
                </a:lnTo>
                <a:lnTo>
                  <a:pt x="673442" y="701548"/>
                </a:lnTo>
                <a:lnTo>
                  <a:pt x="685685" y="699008"/>
                </a:lnTo>
                <a:lnTo>
                  <a:pt x="700341" y="696468"/>
                </a:lnTo>
                <a:lnTo>
                  <a:pt x="707174" y="695198"/>
                </a:lnTo>
                <a:lnTo>
                  <a:pt x="713892" y="695198"/>
                </a:lnTo>
                <a:lnTo>
                  <a:pt x="733171" y="697738"/>
                </a:lnTo>
                <a:lnTo>
                  <a:pt x="752475" y="702818"/>
                </a:lnTo>
                <a:lnTo>
                  <a:pt x="857885" y="723138"/>
                </a:lnTo>
                <a:lnTo>
                  <a:pt x="908342" y="733298"/>
                </a:lnTo>
                <a:lnTo>
                  <a:pt x="933411" y="737108"/>
                </a:lnTo>
                <a:lnTo>
                  <a:pt x="1062101" y="762508"/>
                </a:lnTo>
                <a:lnTo>
                  <a:pt x="1078992" y="765048"/>
                </a:lnTo>
                <a:close/>
              </a:path>
            </a:pathLst>
          </a:custGeom>
          <a:solidFill>
            <a:srgbClr val="464B4D"/>
          </a:solidFill>
        </p:spPr>
        <p:txBody>
          <a:bodyPr wrap="square" lIns="0" tIns="0" rIns="0" bIns="0" rtlCol="0"/>
          <a:lstStyle/>
          <a:p>
            <a:endParaRPr sz="1350"/>
          </a:p>
        </p:txBody>
      </p:sp>
      <p:sp>
        <p:nvSpPr>
          <p:cNvPr id="15" name="object 15"/>
          <p:cNvSpPr txBox="1">
            <a:spLocks noGrp="1"/>
          </p:cNvSpPr>
          <p:nvPr>
            <p:ph type="title"/>
          </p:nvPr>
        </p:nvSpPr>
        <p:spPr>
          <a:xfrm>
            <a:off x="1258313" y="276850"/>
            <a:ext cx="5722780" cy="317395"/>
          </a:xfrm>
          <a:prstGeom prst="rect">
            <a:avLst/>
          </a:prstGeom>
        </p:spPr>
        <p:txBody>
          <a:bodyPr vert="horz" wrap="square" lIns="0" tIns="9525" rIns="0" bIns="0" rtlCol="0" anchor="ctr">
            <a:spAutoFit/>
          </a:bodyPr>
          <a:lstStyle/>
          <a:p>
            <a:pPr marL="9525">
              <a:lnSpc>
                <a:spcPct val="100000"/>
              </a:lnSpc>
              <a:spcBef>
                <a:spcPts val="75"/>
              </a:spcBef>
            </a:pPr>
            <a:r>
              <a:rPr lang="en-GB" sz="2000" b="1" spc="-4" dirty="0"/>
              <a:t>Technical and economic indicators of the project (?)</a:t>
            </a:r>
            <a:endParaRPr sz="2000" b="1" dirty="0"/>
          </a:p>
        </p:txBody>
      </p:sp>
    </p:spTree>
    <p:extLst>
      <p:ext uri="{BB962C8B-B14F-4D97-AF65-F5344CB8AC3E}">
        <p14:creationId xmlns:p14="http://schemas.microsoft.com/office/powerpoint/2010/main" val="112982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7" name="object 2"/>
          <p:cNvSpPr txBox="1">
            <a:spLocks/>
          </p:cNvSpPr>
          <p:nvPr/>
        </p:nvSpPr>
        <p:spPr>
          <a:xfrm>
            <a:off x="2098691" y="717622"/>
            <a:ext cx="4927984"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Project parameters</a:t>
            </a:r>
            <a:endParaRPr lang="ru-RU" sz="2100" b="1" spc="-8" dirty="0"/>
          </a:p>
        </p:txBody>
      </p:sp>
      <p:sp>
        <p:nvSpPr>
          <p:cNvPr id="8" name="object 5"/>
          <p:cNvSpPr txBox="1"/>
          <p:nvPr/>
        </p:nvSpPr>
        <p:spPr>
          <a:xfrm>
            <a:off x="1773862" y="1813053"/>
            <a:ext cx="6702266" cy="693138"/>
          </a:xfrm>
          <a:prstGeom prst="rect">
            <a:avLst/>
          </a:prstGeom>
        </p:spPr>
        <p:txBody>
          <a:bodyPr vert="horz" wrap="square" lIns="0" tIns="9525" rIns="0" bIns="0" rtlCol="0">
            <a:spAutoFit/>
          </a:bodyPr>
          <a:lstStyle/>
          <a:p>
            <a:pPr marL="9525" marR="3810" algn="just">
              <a:spcBef>
                <a:spcPts val="75"/>
              </a:spcBef>
            </a:pPr>
            <a:r>
              <a:rPr lang="en-GB" sz="1425" spc="-8" dirty="0">
                <a:latin typeface="Arial Narrow" panose="020B0606020202030204" pitchFamily="34" charset="0"/>
                <a:cs typeface="Calibri"/>
              </a:rPr>
              <a:t>The total volume of the man-made deposit is 3 million tons + constant supply of fresh slag</a:t>
            </a:r>
          </a:p>
          <a:p>
            <a:pPr marL="9525" marR="3810" algn="just">
              <a:spcBef>
                <a:spcPts val="75"/>
              </a:spcBef>
            </a:pPr>
            <a:r>
              <a:rPr lang="en-GB" sz="1425" spc="-8" dirty="0">
                <a:latin typeface="Arial Narrow" panose="020B0606020202030204" pitchFamily="34" charset="0"/>
                <a:cs typeface="Calibri"/>
              </a:rPr>
              <a:t>The project is designed for 10 years (with a maximum capacity of 360 thousand tons per year).</a:t>
            </a:r>
          </a:p>
          <a:p>
            <a:pPr marL="9525" marR="3810" algn="just">
              <a:spcBef>
                <a:spcPts val="75"/>
              </a:spcBef>
            </a:pPr>
            <a:r>
              <a:rPr lang="en-GB" sz="1425" spc="-8" dirty="0">
                <a:latin typeface="Arial Narrow" panose="020B0606020202030204" pitchFamily="34" charset="0"/>
                <a:cs typeface="Calibri"/>
              </a:rPr>
              <a:t>100% capacity utilization from the second year.</a:t>
            </a:r>
            <a:endParaRPr lang="ru-RU" sz="1425" dirty="0">
              <a:latin typeface="Arial Narrow" panose="020B0606020202030204" pitchFamily="34" charset="0"/>
              <a:cs typeface="Calibri"/>
            </a:endParaRPr>
          </a:p>
        </p:txBody>
      </p:sp>
      <p:sp>
        <p:nvSpPr>
          <p:cNvPr id="10" name="object 7"/>
          <p:cNvSpPr txBox="1"/>
          <p:nvPr/>
        </p:nvSpPr>
        <p:spPr>
          <a:xfrm>
            <a:off x="1773862" y="3455540"/>
            <a:ext cx="6842187" cy="510909"/>
          </a:xfrm>
          <a:prstGeom prst="rect">
            <a:avLst/>
          </a:prstGeom>
        </p:spPr>
        <p:txBody>
          <a:bodyPr vert="horz" wrap="square" lIns="0" tIns="9525" rIns="0" bIns="0" rtlCol="0">
            <a:spAutoFit/>
          </a:bodyPr>
          <a:lstStyle/>
          <a:p>
            <a:pPr marL="9525" marR="3810">
              <a:lnSpc>
                <a:spcPct val="120100"/>
              </a:lnSpc>
              <a:spcBef>
                <a:spcPts val="75"/>
              </a:spcBef>
            </a:pPr>
            <a:r>
              <a:rPr lang="en-GB" sz="1425" spc="-4" dirty="0">
                <a:latin typeface="Arial Narrow" panose="020B0606020202030204" pitchFamily="34" charset="0"/>
                <a:cs typeface="Calibri"/>
              </a:rPr>
              <a:t>The technological process is designed with low capital and operating costs, which provides one of the most effective economic solutions for processing salt slag.</a:t>
            </a:r>
            <a:endParaRPr sz="1425" dirty="0">
              <a:latin typeface="Arial Narrow" panose="020B0606020202030204" pitchFamily="34" charset="0"/>
              <a:cs typeface="Calibri"/>
            </a:endParaRPr>
          </a:p>
        </p:txBody>
      </p:sp>
      <p:sp>
        <p:nvSpPr>
          <p:cNvPr id="12" name="object 11"/>
          <p:cNvSpPr txBox="1"/>
          <p:nvPr/>
        </p:nvSpPr>
        <p:spPr>
          <a:xfrm>
            <a:off x="388620" y="1883424"/>
            <a:ext cx="1135380" cy="655949"/>
          </a:xfrm>
          <a:prstGeom prst="rect">
            <a:avLst/>
          </a:prstGeom>
        </p:spPr>
        <p:txBody>
          <a:bodyPr vert="horz" wrap="square" lIns="0" tIns="9525" rIns="0" bIns="0" rtlCol="0">
            <a:spAutoFit/>
          </a:bodyPr>
          <a:lstStyle/>
          <a:p>
            <a:pPr marL="9525">
              <a:spcBef>
                <a:spcPts val="75"/>
              </a:spcBef>
            </a:pPr>
            <a:r>
              <a:rPr lang="en-GB" sz="1400" b="1" spc="-4" dirty="0">
                <a:latin typeface="Arial Narrow" panose="020B0606020202030204" pitchFamily="34" charset="0"/>
                <a:cs typeface="Calibri"/>
              </a:rPr>
              <a:t>Project implementation deadlines</a:t>
            </a:r>
            <a:endParaRPr sz="1400" b="1" dirty="0">
              <a:latin typeface="Arial Narrow" panose="020B0606020202030204" pitchFamily="34" charset="0"/>
              <a:cs typeface="Calibri"/>
            </a:endParaRPr>
          </a:p>
        </p:txBody>
      </p:sp>
      <p:sp>
        <p:nvSpPr>
          <p:cNvPr id="13" name="object 12"/>
          <p:cNvSpPr txBox="1"/>
          <p:nvPr/>
        </p:nvSpPr>
        <p:spPr>
          <a:xfrm>
            <a:off x="388619" y="2992774"/>
            <a:ext cx="930311" cy="225062"/>
          </a:xfrm>
          <a:prstGeom prst="rect">
            <a:avLst/>
          </a:prstGeom>
        </p:spPr>
        <p:txBody>
          <a:bodyPr vert="horz" wrap="square" lIns="0" tIns="9525" rIns="0" bIns="0" rtlCol="0">
            <a:spAutoFit/>
          </a:bodyPr>
          <a:lstStyle/>
          <a:p>
            <a:pPr marL="9525">
              <a:spcBef>
                <a:spcPts val="75"/>
              </a:spcBef>
            </a:pPr>
            <a:r>
              <a:rPr lang="en-GB" sz="1400" b="1" spc="-4" dirty="0">
                <a:latin typeface="Arial Narrow" panose="020B0606020202030204" pitchFamily="34" charset="0"/>
                <a:cs typeface="Calibri"/>
              </a:rPr>
              <a:t>Net profit</a:t>
            </a:r>
            <a:endParaRPr sz="1400" b="1" dirty="0">
              <a:latin typeface="Arial Narrow" panose="020B0606020202030204" pitchFamily="34" charset="0"/>
              <a:cs typeface="Calibri"/>
            </a:endParaRPr>
          </a:p>
        </p:txBody>
      </p:sp>
      <p:sp>
        <p:nvSpPr>
          <p:cNvPr id="14" name="object 13"/>
          <p:cNvSpPr txBox="1"/>
          <p:nvPr/>
        </p:nvSpPr>
        <p:spPr>
          <a:xfrm>
            <a:off x="388619" y="3746390"/>
            <a:ext cx="1051171" cy="225062"/>
          </a:xfrm>
          <a:prstGeom prst="rect">
            <a:avLst/>
          </a:prstGeom>
        </p:spPr>
        <p:txBody>
          <a:bodyPr vert="horz" wrap="square" lIns="0" tIns="9525" rIns="0" bIns="0" rtlCol="0">
            <a:spAutoFit/>
          </a:bodyPr>
          <a:lstStyle/>
          <a:p>
            <a:pPr marL="9525">
              <a:spcBef>
                <a:spcPts val="75"/>
              </a:spcBef>
            </a:pPr>
            <a:r>
              <a:rPr lang="en-GB" sz="1400" b="1" spc="-4" dirty="0">
                <a:latin typeface="Arial Narrow" panose="020B0606020202030204" pitchFamily="34" charset="0"/>
                <a:cs typeface="Calibri"/>
              </a:rPr>
              <a:t>Technologies</a:t>
            </a:r>
            <a:endParaRPr sz="1400" b="1" dirty="0">
              <a:latin typeface="Arial Narrow" panose="020B0606020202030204" pitchFamily="34" charset="0"/>
              <a:cs typeface="Calibri"/>
            </a:endParaRPr>
          </a:p>
        </p:txBody>
      </p:sp>
      <p:sp>
        <p:nvSpPr>
          <p:cNvPr id="15" name="object 14"/>
          <p:cNvSpPr txBox="1"/>
          <p:nvPr/>
        </p:nvSpPr>
        <p:spPr>
          <a:xfrm>
            <a:off x="388619" y="5001381"/>
            <a:ext cx="1040600" cy="225062"/>
          </a:xfrm>
          <a:prstGeom prst="rect">
            <a:avLst/>
          </a:prstGeom>
        </p:spPr>
        <p:txBody>
          <a:bodyPr vert="horz" wrap="square" lIns="0" tIns="9525" rIns="0" bIns="0" rtlCol="0">
            <a:spAutoFit/>
          </a:bodyPr>
          <a:lstStyle/>
          <a:p>
            <a:pPr marL="9525">
              <a:spcBef>
                <a:spcPts val="75"/>
              </a:spcBef>
            </a:pPr>
            <a:r>
              <a:rPr lang="en-GB" sz="1400" b="1" spc="-4" dirty="0">
                <a:latin typeface="Arial Narrow" panose="020B0606020202030204" pitchFamily="34" charset="0"/>
                <a:cs typeface="Calibri"/>
              </a:rPr>
              <a:t>Logistics</a:t>
            </a:r>
            <a:endParaRPr sz="1400" b="1" dirty="0">
              <a:latin typeface="Arial Narrow" panose="020B0606020202030204" pitchFamily="34" charset="0"/>
              <a:cs typeface="Calibri"/>
            </a:endParaRPr>
          </a:p>
        </p:txBody>
      </p:sp>
      <p:sp>
        <p:nvSpPr>
          <p:cNvPr id="16" name="object 15"/>
          <p:cNvSpPr/>
          <p:nvPr/>
        </p:nvSpPr>
        <p:spPr>
          <a:xfrm>
            <a:off x="1606826" y="1813053"/>
            <a:ext cx="0" cy="3866674"/>
          </a:xfrm>
          <a:custGeom>
            <a:avLst/>
            <a:gdLst/>
            <a:ahLst/>
            <a:cxnLst/>
            <a:rect l="l" t="t" r="r" b="b"/>
            <a:pathLst>
              <a:path h="5155565">
                <a:moveTo>
                  <a:pt x="0" y="0"/>
                </a:moveTo>
                <a:lnTo>
                  <a:pt x="0" y="5155133"/>
                </a:lnTo>
              </a:path>
            </a:pathLst>
          </a:custGeom>
          <a:ln w="6350">
            <a:solidFill>
              <a:srgbClr val="000000"/>
            </a:solidFill>
          </a:ln>
        </p:spPr>
        <p:txBody>
          <a:bodyPr wrap="square" lIns="0" tIns="0" rIns="0" bIns="0" rtlCol="0"/>
          <a:lstStyle/>
          <a:p>
            <a:endParaRPr sz="1350">
              <a:latin typeface="Arial Narrow" panose="020B0606020202030204" pitchFamily="34" charset="0"/>
            </a:endParaRPr>
          </a:p>
        </p:txBody>
      </p:sp>
      <p:sp>
        <p:nvSpPr>
          <p:cNvPr id="17" name="object 6"/>
          <p:cNvSpPr txBox="1"/>
          <p:nvPr/>
        </p:nvSpPr>
        <p:spPr>
          <a:xfrm>
            <a:off x="1784433" y="2992774"/>
            <a:ext cx="6967610" cy="228428"/>
          </a:xfrm>
          <a:prstGeom prst="rect">
            <a:avLst/>
          </a:prstGeom>
        </p:spPr>
        <p:txBody>
          <a:bodyPr vert="horz" wrap="square" lIns="0" tIns="9049" rIns="0" bIns="0" rtlCol="0">
            <a:spAutoFit/>
          </a:bodyPr>
          <a:lstStyle/>
          <a:p>
            <a:pPr marL="9525">
              <a:spcBef>
                <a:spcPts val="71"/>
              </a:spcBef>
            </a:pPr>
            <a:r>
              <a:rPr lang="en-GB" sz="1425" spc="-8" dirty="0">
                <a:latin typeface="Arial Narrow" panose="020B0606020202030204" pitchFamily="34" charset="0"/>
                <a:cs typeface="Calibri"/>
              </a:rPr>
              <a:t>Expected net profit of </a:t>
            </a:r>
            <a:r>
              <a:rPr lang="en-GB" sz="1425" b="1" u="sng" spc="-8" dirty="0">
                <a:latin typeface="Arial Narrow" panose="020B0606020202030204" pitchFamily="34" charset="0"/>
                <a:cs typeface="Calibri"/>
              </a:rPr>
              <a:t>$50 million/year. (More than $200 million in 5 years)</a:t>
            </a:r>
          </a:p>
        </p:txBody>
      </p:sp>
    </p:spTree>
    <p:extLst>
      <p:ext uri="{BB962C8B-B14F-4D97-AF65-F5344CB8AC3E}">
        <p14:creationId xmlns:p14="http://schemas.microsoft.com/office/powerpoint/2010/main" val="81372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AA20A-B642-4902-AD05-95E651E67F31}"/>
              </a:ext>
            </a:extLst>
          </p:cNvPr>
          <p:cNvSpPr>
            <a:spLocks noGrp="1"/>
          </p:cNvSpPr>
          <p:nvPr>
            <p:ph type="title"/>
          </p:nvPr>
        </p:nvSpPr>
        <p:spPr>
          <a:xfrm>
            <a:off x="1784799" y="515680"/>
            <a:ext cx="5389133" cy="199817"/>
          </a:xfrm>
        </p:spPr>
        <p:txBody>
          <a:bodyPr>
            <a:normAutofit fontScale="90000"/>
          </a:bodyPr>
          <a:lstStyle/>
          <a:p>
            <a:r>
              <a:rPr lang="en-GB" sz="3200" b="1" dirty="0">
                <a:solidFill>
                  <a:schemeClr val="accent1">
                    <a:lumMod val="50000"/>
                  </a:schemeClr>
                </a:solidFill>
                <a:cs typeface="Times New Roman" pitchFamily="18" charset="0"/>
              </a:rPr>
              <a:t>Project investment summary</a:t>
            </a:r>
            <a:endParaRPr lang="uk-UA" dirty="0"/>
          </a:p>
        </p:txBody>
      </p:sp>
      <p:sp>
        <p:nvSpPr>
          <p:cNvPr id="6" name="Заголовок 21">
            <a:extLst>
              <a:ext uri="{FF2B5EF4-FFF2-40B4-BE49-F238E27FC236}">
                <a16:creationId xmlns:a16="http://schemas.microsoft.com/office/drawing/2014/main" id="{98D83111-B1DB-4E8F-9FE2-91A6E70BA01F}"/>
              </a:ext>
            </a:extLst>
          </p:cNvPr>
          <p:cNvSpPr txBox="1">
            <a:spLocks/>
          </p:cNvSpPr>
          <p:nvPr/>
        </p:nvSpPr>
        <p:spPr>
          <a:xfrm>
            <a:off x="619114" y="951438"/>
            <a:ext cx="8209817" cy="475562"/>
          </a:xfrm>
          <a:prstGeom prst="rect">
            <a:avLst/>
          </a:prstGeom>
        </p:spPr>
        <p:txBody>
          <a:bodyPr bIns="68580" anchor="t" anchorCtr="0">
            <a:normAutofit/>
          </a:bodyPr>
          <a:lstStyle>
            <a:defPPr>
              <a:defRPr lang="ru-RU"/>
            </a:defPPr>
            <a:lvl1pPr>
              <a:spcBef>
                <a:spcPct val="0"/>
              </a:spcBef>
              <a:buNone/>
              <a:defRPr kumimoji="0" sz="2800" b="1" i="1">
                <a:solidFill>
                  <a:schemeClr val="accent5">
                    <a:lumMod val="75000"/>
                  </a:schemeClr>
                </a:solidFill>
                <a:latin typeface="+mj-lt"/>
                <a:ea typeface="+mj-ea"/>
                <a:cs typeface="+mj-cs"/>
              </a:defRPr>
            </a:lvl1pPr>
          </a:lstStyle>
          <a:p>
            <a:r>
              <a:rPr lang="en-US" sz="1600" i="0" dirty="0">
                <a:latin typeface="Calibri" panose="020F0502020204030204" pitchFamily="34" charset="0"/>
                <a:cs typeface="Calibri" panose="020F0502020204030204" pitchFamily="34" charset="0"/>
              </a:rPr>
              <a:t>Unique highly profitable technology for the processing of waste salt slag </a:t>
            </a:r>
          </a:p>
        </p:txBody>
      </p:sp>
      <p:sp>
        <p:nvSpPr>
          <p:cNvPr id="4" name="AutoShape 35">
            <a:extLst>
              <a:ext uri="{FF2B5EF4-FFF2-40B4-BE49-F238E27FC236}">
                <a16:creationId xmlns:a16="http://schemas.microsoft.com/office/drawing/2014/main" id="{4399653E-A853-4F03-B4D7-AC7F06F8857F}"/>
              </a:ext>
            </a:extLst>
          </p:cNvPr>
          <p:cNvSpPr>
            <a:spLocks noChangeArrowheads="1"/>
          </p:cNvSpPr>
          <p:nvPr/>
        </p:nvSpPr>
        <p:spPr bwMode="auto">
          <a:xfrm>
            <a:off x="619114" y="2395750"/>
            <a:ext cx="1383098" cy="696432"/>
          </a:xfrm>
          <a:prstGeom prst="roundRect">
            <a:avLst>
              <a:gd name="adj" fmla="val 16667"/>
            </a:avLst>
          </a:prstGeom>
          <a:solidFill>
            <a:schemeClr val="accent1">
              <a:lumMod val="40000"/>
              <a:lumOff val="60000"/>
            </a:schemeClr>
          </a:solidFill>
          <a:ln w="9525">
            <a:noFill/>
            <a:round/>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accent1">
                    <a:lumMod val="50000"/>
                  </a:schemeClr>
                </a:solidFill>
                <a:latin typeface="+mj-lt"/>
                <a:cs typeface="Times New Roman" pitchFamily="18" charset="0"/>
              </a:rPr>
              <a:t>Unique technology</a:t>
            </a:r>
            <a:endParaRPr kumimoji="0" lang="ru-RU" sz="1200" b="0" i="0" u="none" strike="noStrike" cap="none" normalizeH="0" baseline="0" dirty="0">
              <a:ln>
                <a:noFill/>
              </a:ln>
              <a:solidFill>
                <a:schemeClr val="accent1">
                  <a:lumMod val="50000"/>
                </a:schemeClr>
              </a:solidFill>
              <a:effectLst/>
              <a:latin typeface="+mj-lt"/>
              <a:cs typeface="Arial" pitchFamily="34" charset="0"/>
            </a:endParaRPr>
          </a:p>
        </p:txBody>
      </p:sp>
      <p:sp>
        <p:nvSpPr>
          <p:cNvPr id="8" name="AutoShape 35">
            <a:extLst>
              <a:ext uri="{FF2B5EF4-FFF2-40B4-BE49-F238E27FC236}">
                <a16:creationId xmlns:a16="http://schemas.microsoft.com/office/drawing/2014/main" id="{339BD782-223D-4990-8B44-12AFC70DE74D}"/>
              </a:ext>
            </a:extLst>
          </p:cNvPr>
          <p:cNvSpPr>
            <a:spLocks noChangeArrowheads="1"/>
          </p:cNvSpPr>
          <p:nvPr/>
        </p:nvSpPr>
        <p:spPr bwMode="auto">
          <a:xfrm>
            <a:off x="619114" y="5224261"/>
            <a:ext cx="1383098" cy="819039"/>
          </a:xfrm>
          <a:prstGeom prst="roundRect">
            <a:avLst>
              <a:gd name="adj" fmla="val 16667"/>
            </a:avLst>
          </a:prstGeom>
          <a:solidFill>
            <a:schemeClr val="accent1">
              <a:lumMod val="40000"/>
              <a:lumOff val="60000"/>
            </a:schemeClr>
          </a:solidFill>
          <a:ln w="9525">
            <a:noFill/>
            <a:round/>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accent1">
                    <a:lumMod val="50000"/>
                  </a:schemeClr>
                </a:solidFill>
                <a:latin typeface="+mj-lt"/>
                <a:cs typeface="Times New Roman" pitchFamily="18" charset="0"/>
              </a:rPr>
              <a:t>Platform for further development</a:t>
            </a:r>
            <a:endParaRPr kumimoji="0" lang="ru-RU" sz="1200" b="0" i="0" u="none" strike="noStrike" cap="none" normalizeH="0" baseline="0" dirty="0">
              <a:ln>
                <a:noFill/>
              </a:ln>
              <a:solidFill>
                <a:schemeClr val="accent1">
                  <a:lumMod val="50000"/>
                </a:schemeClr>
              </a:solidFill>
              <a:effectLst/>
              <a:latin typeface="+mj-lt"/>
              <a:cs typeface="Arial" pitchFamily="34" charset="0"/>
            </a:endParaRPr>
          </a:p>
        </p:txBody>
      </p:sp>
      <p:sp>
        <p:nvSpPr>
          <p:cNvPr id="10" name="AutoShape 23">
            <a:extLst>
              <a:ext uri="{FF2B5EF4-FFF2-40B4-BE49-F238E27FC236}">
                <a16:creationId xmlns:a16="http://schemas.microsoft.com/office/drawing/2014/main" id="{D52DCD35-8FC3-43F1-9478-51CD6AC20973}"/>
              </a:ext>
            </a:extLst>
          </p:cNvPr>
          <p:cNvSpPr>
            <a:spLocks noChangeArrowheads="1"/>
          </p:cNvSpPr>
          <p:nvPr/>
        </p:nvSpPr>
        <p:spPr bwMode="auto">
          <a:xfrm>
            <a:off x="2116866" y="1513367"/>
            <a:ext cx="6135068" cy="696432"/>
          </a:xfrm>
          <a:prstGeom prst="roundRect">
            <a:avLst>
              <a:gd name="adj" fmla="val 0"/>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a:latin typeface="Calibri" panose="020F0502020204030204" pitchFamily="34" charset="0"/>
                <a:cs typeface="Calibri" panose="020F0502020204030204" pitchFamily="34" charset="0"/>
              </a:rPr>
              <a:t>The territories adjacent to aluminum smelters are filled with salt slag, polluting the territory and creating a threat to environmental safety </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uk-UA" sz="1200" b="0" i="0" u="none" strike="noStrike" cap="none" normalizeH="0" baseline="0" dirty="0">
                <a:ln>
                  <a:noFill/>
                </a:ln>
                <a:solidFill>
                  <a:srgbClr val="202124"/>
                </a:solidFill>
                <a:effectLst/>
                <a:latin typeface="Calibri" panose="020F0502020204030204" pitchFamily="34" charset="0"/>
                <a:cs typeface="Calibri" panose="020F0502020204030204" pitchFamily="34" charset="0"/>
              </a:rPr>
              <a:t>Project - creation of a safe system for cleaning existing and new slags</a:t>
            </a:r>
            <a:r>
              <a:rPr kumimoji="0" lang="en-US" altLang="uk-UA" sz="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uk-UA"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AutoShape 35">
            <a:extLst>
              <a:ext uri="{FF2B5EF4-FFF2-40B4-BE49-F238E27FC236}">
                <a16:creationId xmlns:a16="http://schemas.microsoft.com/office/drawing/2014/main" id="{A5A6D32C-9C0E-40CA-AD79-4C623844AC1A}"/>
              </a:ext>
            </a:extLst>
          </p:cNvPr>
          <p:cNvSpPr>
            <a:spLocks noChangeArrowheads="1"/>
          </p:cNvSpPr>
          <p:nvPr/>
        </p:nvSpPr>
        <p:spPr bwMode="auto">
          <a:xfrm>
            <a:off x="619114" y="3278133"/>
            <a:ext cx="1383098" cy="696432"/>
          </a:xfrm>
          <a:prstGeom prst="roundRect">
            <a:avLst>
              <a:gd name="adj" fmla="val 16667"/>
            </a:avLst>
          </a:prstGeom>
          <a:solidFill>
            <a:schemeClr val="accent1">
              <a:lumMod val="40000"/>
              <a:lumOff val="60000"/>
            </a:schemeClr>
          </a:solidFill>
          <a:ln w="9525">
            <a:noFill/>
            <a:round/>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accent1">
                    <a:lumMod val="50000"/>
                  </a:schemeClr>
                </a:solidFill>
                <a:latin typeface="+mj-lt"/>
                <a:cs typeface="Times New Roman" pitchFamily="18" charset="0"/>
              </a:rPr>
              <a:t>Established business model</a:t>
            </a:r>
            <a:endParaRPr kumimoji="0" lang="ru-RU" sz="1200" b="0" i="0" u="none" strike="noStrike" cap="none" normalizeH="0" baseline="0" dirty="0">
              <a:ln>
                <a:noFill/>
              </a:ln>
              <a:solidFill>
                <a:schemeClr val="accent1">
                  <a:lumMod val="50000"/>
                </a:schemeClr>
              </a:solidFill>
              <a:effectLst/>
              <a:latin typeface="+mj-lt"/>
              <a:cs typeface="Arial" pitchFamily="34" charset="0"/>
            </a:endParaRPr>
          </a:p>
        </p:txBody>
      </p:sp>
      <p:sp>
        <p:nvSpPr>
          <p:cNvPr id="14" name="AutoShape 35">
            <a:extLst>
              <a:ext uri="{FF2B5EF4-FFF2-40B4-BE49-F238E27FC236}">
                <a16:creationId xmlns:a16="http://schemas.microsoft.com/office/drawing/2014/main" id="{41974030-FDAF-4CC6-ACC1-F38228105703}"/>
              </a:ext>
            </a:extLst>
          </p:cNvPr>
          <p:cNvSpPr>
            <a:spLocks noChangeArrowheads="1"/>
          </p:cNvSpPr>
          <p:nvPr/>
        </p:nvSpPr>
        <p:spPr bwMode="auto">
          <a:xfrm>
            <a:off x="619114" y="4160516"/>
            <a:ext cx="1383098" cy="859353"/>
          </a:xfrm>
          <a:prstGeom prst="roundRect">
            <a:avLst>
              <a:gd name="adj" fmla="val 16667"/>
            </a:avLst>
          </a:prstGeom>
          <a:solidFill>
            <a:schemeClr val="accent1">
              <a:lumMod val="40000"/>
              <a:lumOff val="60000"/>
            </a:schemeClr>
          </a:solidFill>
          <a:ln w="9525">
            <a:noFill/>
            <a:round/>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accent1">
                    <a:lumMod val="50000"/>
                  </a:schemeClr>
                </a:solidFill>
                <a:latin typeface="+mj-lt"/>
                <a:cs typeface="Times New Roman" pitchFamily="18" charset="0"/>
              </a:rPr>
              <a:t>High investment attractiveness </a:t>
            </a:r>
            <a:endParaRPr kumimoji="0" lang="ru-RU" sz="1200" b="0" i="0" u="none" strike="noStrike" cap="none" normalizeH="0" baseline="0" dirty="0">
              <a:ln>
                <a:noFill/>
              </a:ln>
              <a:solidFill>
                <a:schemeClr val="accent1">
                  <a:lumMod val="50000"/>
                </a:schemeClr>
              </a:solidFill>
              <a:effectLst/>
              <a:latin typeface="+mj-lt"/>
              <a:cs typeface="Arial" pitchFamily="34" charset="0"/>
            </a:endParaRPr>
          </a:p>
        </p:txBody>
      </p:sp>
      <p:sp>
        <p:nvSpPr>
          <p:cNvPr id="16" name="AutoShape 35">
            <a:extLst>
              <a:ext uri="{FF2B5EF4-FFF2-40B4-BE49-F238E27FC236}">
                <a16:creationId xmlns:a16="http://schemas.microsoft.com/office/drawing/2014/main" id="{09FCAB13-BDA9-4D22-AE32-DE92832F6A2E}"/>
              </a:ext>
            </a:extLst>
          </p:cNvPr>
          <p:cNvSpPr>
            <a:spLocks noChangeArrowheads="1"/>
          </p:cNvSpPr>
          <p:nvPr/>
        </p:nvSpPr>
        <p:spPr bwMode="auto">
          <a:xfrm>
            <a:off x="619114" y="1513366"/>
            <a:ext cx="1383098" cy="696433"/>
          </a:xfrm>
          <a:prstGeom prst="roundRect">
            <a:avLst>
              <a:gd name="adj" fmla="val 16667"/>
            </a:avLst>
          </a:prstGeom>
          <a:solidFill>
            <a:schemeClr val="accent1">
              <a:lumMod val="40000"/>
              <a:lumOff val="60000"/>
            </a:schemeClr>
          </a:solidFill>
          <a:ln w="9525">
            <a:noFill/>
            <a:round/>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1">
                    <a:lumMod val="50000"/>
                  </a:schemeClr>
                </a:solidFill>
                <a:effectLst/>
                <a:latin typeface="+mj-lt"/>
                <a:cs typeface="Times New Roman" pitchFamily="18" charset="0"/>
              </a:rPr>
              <a:t>Solving of ecological </a:t>
            </a:r>
            <a:endParaRPr kumimoji="0" lang="en-CH" sz="1200" b="1" i="0" u="none" strike="noStrike" cap="none" normalizeH="0" baseline="0" dirty="0">
              <a:ln>
                <a:noFill/>
              </a:ln>
              <a:solidFill>
                <a:schemeClr val="accent1">
                  <a:lumMod val="50000"/>
                </a:schemeClr>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1">
                    <a:lumMod val="50000"/>
                  </a:schemeClr>
                </a:solidFill>
                <a:effectLst/>
                <a:latin typeface="+mj-lt"/>
                <a:cs typeface="Times New Roman" pitchFamily="18" charset="0"/>
              </a:rPr>
              <a:t>problem</a:t>
            </a:r>
            <a:endParaRPr kumimoji="0" lang="ru-RU" sz="1200" b="0" i="0" u="none" strike="noStrike" cap="none" normalizeH="0" baseline="0" dirty="0">
              <a:ln>
                <a:noFill/>
              </a:ln>
              <a:solidFill>
                <a:schemeClr val="accent1">
                  <a:lumMod val="50000"/>
                </a:schemeClr>
              </a:solidFill>
              <a:effectLst/>
              <a:latin typeface="+mj-lt"/>
              <a:cs typeface="Arial" pitchFamily="34" charset="0"/>
            </a:endParaRPr>
          </a:p>
        </p:txBody>
      </p:sp>
      <p:sp>
        <p:nvSpPr>
          <p:cNvPr id="18" name="AutoShape 23">
            <a:extLst>
              <a:ext uri="{FF2B5EF4-FFF2-40B4-BE49-F238E27FC236}">
                <a16:creationId xmlns:a16="http://schemas.microsoft.com/office/drawing/2014/main" id="{F1F08BDC-C66D-4E4D-8E1B-CA0DCA359511}"/>
              </a:ext>
            </a:extLst>
          </p:cNvPr>
          <p:cNvSpPr>
            <a:spLocks noChangeArrowheads="1"/>
          </p:cNvSpPr>
          <p:nvPr/>
        </p:nvSpPr>
        <p:spPr bwMode="auto">
          <a:xfrm>
            <a:off x="2116866" y="2395750"/>
            <a:ext cx="6135068" cy="696432"/>
          </a:xfrm>
          <a:prstGeom prst="roundRect">
            <a:avLst>
              <a:gd name="adj" fmla="val 0"/>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Our team has developed and successfully utilized the proposed technology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a:latin typeface="Calibri" panose="020F0502020204030204" pitchFamily="34" charset="0"/>
                <a:cs typeface="Calibri" panose="020F0502020204030204" pitchFamily="34" charset="0"/>
              </a:rPr>
              <a:t>Complete extraction of valuable fractions and their use for re-production or processing into a finished product (aluminum flux, aluminum ingot, salts)</a:t>
            </a:r>
            <a:endParaRPr kumimoji="0" lang="ru-RU" sz="12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0" name="AutoShape 23">
            <a:extLst>
              <a:ext uri="{FF2B5EF4-FFF2-40B4-BE49-F238E27FC236}">
                <a16:creationId xmlns:a16="http://schemas.microsoft.com/office/drawing/2014/main" id="{39EE4181-7E52-4D74-B9B8-EDFE1ED24BE6}"/>
              </a:ext>
            </a:extLst>
          </p:cNvPr>
          <p:cNvSpPr>
            <a:spLocks noChangeArrowheads="1"/>
          </p:cNvSpPr>
          <p:nvPr/>
        </p:nvSpPr>
        <p:spPr bwMode="auto">
          <a:xfrm>
            <a:off x="2116866" y="3278133"/>
            <a:ext cx="6135068" cy="696432"/>
          </a:xfrm>
          <a:prstGeom prst="roundRect">
            <a:avLst>
              <a:gd name="adj" fmla="val 0"/>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a:latin typeface="Calibri" panose="020F0502020204030204" pitchFamily="34" charset="0"/>
                <a:cs typeface="Calibri" panose="020F0502020204030204" pitchFamily="34" charset="0"/>
              </a:rPr>
              <a:t>The business model was successfully tested on our own small project</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a:latin typeface="Calibri" panose="020F0502020204030204" pitchFamily="34" charset="0"/>
                <a:cs typeface="Calibri" panose="020F0502020204030204" pitchFamily="34" charset="0"/>
              </a:rPr>
              <a:t>The team has a unique experience and the necessary staff for the implementation of the project on an industrial scale</a:t>
            </a:r>
            <a:endParaRPr kumimoji="0" lang="ru-RU" sz="12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2" name="AutoShape 23">
            <a:extLst>
              <a:ext uri="{FF2B5EF4-FFF2-40B4-BE49-F238E27FC236}">
                <a16:creationId xmlns:a16="http://schemas.microsoft.com/office/drawing/2014/main" id="{B487F481-5550-43EB-A65C-87028182991F}"/>
              </a:ext>
            </a:extLst>
          </p:cNvPr>
          <p:cNvSpPr>
            <a:spLocks noChangeArrowheads="1"/>
          </p:cNvSpPr>
          <p:nvPr/>
        </p:nvSpPr>
        <p:spPr bwMode="auto">
          <a:xfrm>
            <a:off x="2116866" y="4160516"/>
            <a:ext cx="6135068" cy="859353"/>
          </a:xfrm>
          <a:prstGeom prst="roundRect">
            <a:avLst>
              <a:gd name="adj" fmla="val 0"/>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Over $200 million in revenue over </a:t>
            </a:r>
            <a:r>
              <a:rPr kumimoji="0" lang="en-CH"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full years </a:t>
            </a:r>
            <a:r>
              <a:rPr lang="en-GB" sz="1200" dirty="0">
                <a:latin typeface="Calibri" panose="020F0502020204030204" pitchFamily="34" charset="0"/>
                <a:ea typeface="Calibri" panose="020F0502020204030204" pitchFamily="34" charset="0"/>
                <a:cs typeface="Calibri" panose="020F0502020204030204" pitchFamily="34" charset="0"/>
              </a:rPr>
              <a:t>since</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project implementation</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Highly profitable project with a payback of </a:t>
            </a:r>
            <a:r>
              <a:rPr kumimoji="0" lang="en-CH" sz="1200" i="0" u="none" strike="noStrike" cap="none" normalizeH="0" baseline="0">
                <a:ln>
                  <a:noFill/>
                </a:ln>
                <a:effectLst/>
                <a:latin typeface="Calibri" panose="020F0502020204030204" pitchFamily="34" charset="0"/>
                <a:ea typeface="Calibri" panose="020F0502020204030204" pitchFamily="34" charset="0"/>
                <a:cs typeface="Calibri" panose="020F0502020204030204" pitchFamily="34" charset="0"/>
              </a:rPr>
              <a:t>2,</a:t>
            </a:r>
            <a:r>
              <a:rPr kumimoji="0" lang="ru-RU"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a:t>
            </a:r>
            <a:r>
              <a:rPr kumimoji="0" lang="en-CH" sz="1200" i="0" u="none" strike="noStrike" cap="none" normalizeH="0" baseline="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years</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Numbers presented for the first </a:t>
            </a:r>
            <a:r>
              <a:rPr kumimoji="0" lang="en-CH"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years of operation, profitability is significantly higher</a:t>
            </a:r>
          </a:p>
          <a:p>
            <a:pPr marL="171450" indent="-171450" fontAlgn="base">
              <a:spcBef>
                <a:spcPct val="0"/>
              </a:spcBef>
              <a:spcAft>
                <a:spcPct val="0"/>
              </a:spcAft>
              <a:buFont typeface="Arial" panose="020B0604020202020204" pitchFamily="34" charset="0"/>
              <a:buChar char="•"/>
            </a:pP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NPV (net present value) = $</a:t>
            </a:r>
            <a:r>
              <a:rPr kumimoji="0" lang="en-CH"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114.6</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million on a total investment of $</a:t>
            </a:r>
            <a:r>
              <a:rPr kumimoji="0" lang="en-CH" sz="1200" i="0" u="none" strike="noStrike" cap="none" normalizeH="0" baseline="0">
                <a:ln>
                  <a:noFill/>
                </a:ln>
                <a:effectLst/>
                <a:latin typeface="Calibri" panose="020F0502020204030204" pitchFamily="34" charset="0"/>
                <a:ea typeface="Calibri" panose="020F0502020204030204" pitchFamily="34" charset="0"/>
                <a:cs typeface="Calibri" panose="020F0502020204030204" pitchFamily="34" charset="0"/>
              </a:rPr>
              <a:t>4</a:t>
            </a:r>
            <a:r>
              <a:rPr kumimoji="0" lang="ru-RU"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0</a:t>
            </a:r>
            <a:r>
              <a:rPr kumimoji="0" lang="en-US" sz="1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million</a:t>
            </a:r>
          </a:p>
        </p:txBody>
      </p:sp>
      <p:sp>
        <p:nvSpPr>
          <p:cNvPr id="24" name="AutoShape 23">
            <a:extLst>
              <a:ext uri="{FF2B5EF4-FFF2-40B4-BE49-F238E27FC236}">
                <a16:creationId xmlns:a16="http://schemas.microsoft.com/office/drawing/2014/main" id="{83B36F2C-2C36-487F-9EE4-12FDD5FD73C1}"/>
              </a:ext>
            </a:extLst>
          </p:cNvPr>
          <p:cNvSpPr>
            <a:spLocks noChangeArrowheads="1"/>
          </p:cNvSpPr>
          <p:nvPr/>
        </p:nvSpPr>
        <p:spPr bwMode="auto">
          <a:xfrm>
            <a:off x="2116866" y="5241079"/>
            <a:ext cx="6135068" cy="785405"/>
          </a:xfrm>
          <a:prstGeom prst="roundRect">
            <a:avLst>
              <a:gd name="adj" fmla="val 0"/>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dirty="0">
                <a:latin typeface="Calibri" panose="020F0502020204030204" pitchFamily="34" charset="0"/>
                <a:cs typeface="Calibri" panose="020F0502020204030204" pitchFamily="34" charset="0"/>
              </a:rPr>
              <a:t>Scaling the project and creating similar productions based on the same operating model throughout Russia</a:t>
            </a:r>
          </a:p>
          <a:p>
            <a:pPr marL="128588" indent="-128588" fontAlgn="base">
              <a:spcBef>
                <a:spcPct val="0"/>
              </a:spcBef>
              <a:spcAft>
                <a:spcPct val="0"/>
              </a:spcAft>
              <a:buFont typeface="Arial" panose="020B0604020202020204" pitchFamily="34" charset="0"/>
              <a:buChar char="•"/>
            </a:pPr>
            <a:r>
              <a:rPr lang="en-GB" sz="1200" dirty="0">
                <a:latin typeface="Calibri" panose="020F0502020204030204" pitchFamily="34" charset="0"/>
                <a:cs typeface="Calibri" panose="020F0502020204030204" pitchFamily="34" charset="0"/>
              </a:rPr>
              <a:t>Additional technology for the separation of salts and the production of expensive products, incl. aluminosilicate proppants for the oil industry</a:t>
            </a:r>
            <a:endParaRPr lang="ru-RU" sz="1200" b="1" dirty="0">
              <a:highlight>
                <a:srgbClr val="FFFF00"/>
              </a:highlight>
              <a:latin typeface="+mj-lt"/>
              <a:cs typeface="Arial" pitchFamily="34" charset="0"/>
            </a:endParaRPr>
          </a:p>
        </p:txBody>
      </p:sp>
    </p:spTree>
    <p:extLst>
      <p:ext uri="{BB962C8B-B14F-4D97-AF65-F5344CB8AC3E}">
        <p14:creationId xmlns:p14="http://schemas.microsoft.com/office/powerpoint/2010/main" val="2358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6" name="object 2"/>
          <p:cNvSpPr txBox="1">
            <a:spLocks/>
          </p:cNvSpPr>
          <p:nvPr/>
        </p:nvSpPr>
        <p:spPr>
          <a:xfrm>
            <a:off x="826045" y="1125018"/>
            <a:ext cx="8317955"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Project implementation schedule</a:t>
            </a:r>
            <a:endParaRPr lang="ru-RU" sz="2100" b="1" spc="-8" dirty="0"/>
          </a:p>
        </p:txBody>
      </p:sp>
      <p:graphicFrame>
        <p:nvGraphicFramePr>
          <p:cNvPr id="199" name="Таблица 198"/>
          <p:cNvGraphicFramePr>
            <a:graphicFrameLocks noGrp="1"/>
          </p:cNvGraphicFramePr>
          <p:nvPr>
            <p:extLst>
              <p:ext uri="{D42A27DB-BD31-4B8C-83A1-F6EECF244321}">
                <p14:modId xmlns:p14="http://schemas.microsoft.com/office/powerpoint/2010/main" val="4237800263"/>
              </p:ext>
            </p:extLst>
          </p:nvPr>
        </p:nvGraphicFramePr>
        <p:xfrm>
          <a:off x="235081" y="1769933"/>
          <a:ext cx="8653987" cy="4594860"/>
        </p:xfrm>
        <a:graphic>
          <a:graphicData uri="http://schemas.openxmlformats.org/drawingml/2006/table">
            <a:tbl>
              <a:tblPr firstRow="1" bandRow="1">
                <a:tableStyleId>{5940675A-B579-460E-94D1-54222C63F5DA}</a:tableStyleId>
              </a:tblPr>
              <a:tblGrid>
                <a:gridCol w="2173829">
                  <a:extLst>
                    <a:ext uri="{9D8B030D-6E8A-4147-A177-3AD203B41FA5}">
                      <a16:colId xmlns:a16="http://schemas.microsoft.com/office/drawing/2014/main" val="20000"/>
                    </a:ext>
                  </a:extLst>
                </a:gridCol>
                <a:gridCol w="540013">
                  <a:extLst>
                    <a:ext uri="{9D8B030D-6E8A-4147-A177-3AD203B41FA5}">
                      <a16:colId xmlns:a16="http://schemas.microsoft.com/office/drawing/2014/main" val="20001"/>
                    </a:ext>
                  </a:extLst>
                </a:gridCol>
                <a:gridCol w="540014">
                  <a:extLst>
                    <a:ext uri="{9D8B030D-6E8A-4147-A177-3AD203B41FA5}">
                      <a16:colId xmlns:a16="http://schemas.microsoft.com/office/drawing/2014/main" val="20002"/>
                    </a:ext>
                  </a:extLst>
                </a:gridCol>
                <a:gridCol w="540014">
                  <a:extLst>
                    <a:ext uri="{9D8B030D-6E8A-4147-A177-3AD203B41FA5}">
                      <a16:colId xmlns:a16="http://schemas.microsoft.com/office/drawing/2014/main" val="20004"/>
                    </a:ext>
                  </a:extLst>
                </a:gridCol>
                <a:gridCol w="540013">
                  <a:extLst>
                    <a:ext uri="{9D8B030D-6E8A-4147-A177-3AD203B41FA5}">
                      <a16:colId xmlns:a16="http://schemas.microsoft.com/office/drawing/2014/main" val="20006"/>
                    </a:ext>
                  </a:extLst>
                </a:gridCol>
                <a:gridCol w="540013">
                  <a:extLst>
                    <a:ext uri="{9D8B030D-6E8A-4147-A177-3AD203B41FA5}">
                      <a16:colId xmlns:a16="http://schemas.microsoft.com/office/drawing/2014/main" val="20007"/>
                    </a:ext>
                  </a:extLst>
                </a:gridCol>
                <a:gridCol w="540013">
                  <a:extLst>
                    <a:ext uri="{9D8B030D-6E8A-4147-A177-3AD203B41FA5}">
                      <a16:colId xmlns:a16="http://schemas.microsoft.com/office/drawing/2014/main" val="20008"/>
                    </a:ext>
                  </a:extLst>
                </a:gridCol>
                <a:gridCol w="540013">
                  <a:extLst>
                    <a:ext uri="{9D8B030D-6E8A-4147-A177-3AD203B41FA5}">
                      <a16:colId xmlns:a16="http://schemas.microsoft.com/office/drawing/2014/main" val="20009"/>
                    </a:ext>
                  </a:extLst>
                </a:gridCol>
                <a:gridCol w="540013">
                  <a:extLst>
                    <a:ext uri="{9D8B030D-6E8A-4147-A177-3AD203B41FA5}">
                      <a16:colId xmlns:a16="http://schemas.microsoft.com/office/drawing/2014/main" val="20010"/>
                    </a:ext>
                  </a:extLst>
                </a:gridCol>
                <a:gridCol w="540013">
                  <a:extLst>
                    <a:ext uri="{9D8B030D-6E8A-4147-A177-3AD203B41FA5}">
                      <a16:colId xmlns:a16="http://schemas.microsoft.com/office/drawing/2014/main" val="20011"/>
                    </a:ext>
                  </a:extLst>
                </a:gridCol>
                <a:gridCol w="540013">
                  <a:extLst>
                    <a:ext uri="{9D8B030D-6E8A-4147-A177-3AD203B41FA5}">
                      <a16:colId xmlns:a16="http://schemas.microsoft.com/office/drawing/2014/main" val="20012"/>
                    </a:ext>
                  </a:extLst>
                </a:gridCol>
                <a:gridCol w="540013">
                  <a:extLst>
                    <a:ext uri="{9D8B030D-6E8A-4147-A177-3AD203B41FA5}">
                      <a16:colId xmlns:a16="http://schemas.microsoft.com/office/drawing/2014/main" val="20013"/>
                    </a:ext>
                  </a:extLst>
                </a:gridCol>
                <a:gridCol w="540013">
                  <a:extLst>
                    <a:ext uri="{9D8B030D-6E8A-4147-A177-3AD203B41FA5}">
                      <a16:colId xmlns:a16="http://schemas.microsoft.com/office/drawing/2014/main" val="20014"/>
                    </a:ext>
                  </a:extLst>
                </a:gridCol>
              </a:tblGrid>
              <a:tr h="27813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Name of work</a:t>
                      </a:r>
                      <a:endParaRPr lang="ru-RU" sz="1200" dirty="0">
                        <a:latin typeface="Arial Narrow" panose="020B0606020202030204" pitchFamily="34" charset="0"/>
                      </a:endParaRPr>
                    </a:p>
                  </a:txBody>
                  <a:tcPr marL="68580" marR="68580" marT="34290" marB="34290" anchor="ctr"/>
                </a:tc>
                <a:tc gridSpan="4">
                  <a:txBody>
                    <a:bodyPr/>
                    <a:lstStyle/>
                    <a:p>
                      <a:pPr algn="ctr"/>
                      <a:r>
                        <a:rPr lang="ru-RU" sz="1400" dirty="0"/>
                        <a:t>2025</a:t>
                      </a:r>
                    </a:p>
                  </a:txBody>
                  <a:tcPr marL="68580" marR="68580" marT="34290" marB="34290" anchor="ctr">
                    <a:solidFill>
                      <a:schemeClr val="accent4">
                        <a:lumMod val="40000"/>
                        <a:lumOff val="60000"/>
                      </a:schemeClr>
                    </a:solidFill>
                  </a:tcPr>
                </a:tc>
                <a:tc hMerge="1">
                  <a:txBody>
                    <a:bodyPr/>
                    <a:lstStyle/>
                    <a:p>
                      <a:pPr algn="ctr"/>
                      <a:endParaRPr lang="ru-RU" dirty="0"/>
                    </a:p>
                  </a:txBody>
                  <a:tcPr anchor="ctr"/>
                </a:tc>
                <a:tc hMerge="1">
                  <a:txBody>
                    <a:bodyPr/>
                    <a:lstStyle/>
                    <a:p>
                      <a:pPr algn="ctr"/>
                      <a:endParaRPr lang="ru-RU" dirty="0"/>
                    </a:p>
                  </a:txBody>
                  <a:tcPr anchor="ctr"/>
                </a:tc>
                <a:tc hMerge="1">
                  <a:txBody>
                    <a:bodyPr/>
                    <a:lstStyle/>
                    <a:p>
                      <a:pPr algn="ctr"/>
                      <a:endParaRPr lang="ru-RU" dirty="0"/>
                    </a:p>
                  </a:txBody>
                  <a:tcPr anchor="ctr"/>
                </a:tc>
                <a:tc gridSpan="4">
                  <a:txBody>
                    <a:bodyPr/>
                    <a:lstStyle/>
                    <a:p>
                      <a:pPr algn="ctr"/>
                      <a:r>
                        <a:rPr lang="ru-RU" sz="1400" dirty="0"/>
                        <a:t>2026</a:t>
                      </a:r>
                    </a:p>
                  </a:txBody>
                  <a:tcPr marL="68580" marR="68580" marT="34290" marB="34290" anchor="ctr">
                    <a:solidFill>
                      <a:schemeClr val="accent4">
                        <a:lumMod val="40000"/>
                        <a:lumOff val="60000"/>
                      </a:schemeClr>
                    </a:solidFill>
                  </a:tcPr>
                </a:tc>
                <a:tc hMerge="1">
                  <a:txBody>
                    <a:bodyPr/>
                    <a:lstStyle/>
                    <a:p>
                      <a:pPr algn="ctr"/>
                      <a:endParaRPr lang="ru-RU" dirty="0"/>
                    </a:p>
                  </a:txBody>
                  <a:tcPr anchor="ctr"/>
                </a:tc>
                <a:tc hMerge="1">
                  <a:txBody>
                    <a:bodyPr/>
                    <a:lstStyle/>
                    <a:p>
                      <a:pPr algn="ctr"/>
                      <a:endParaRPr lang="ru-RU" dirty="0"/>
                    </a:p>
                  </a:txBody>
                  <a:tcPr anchor="ctr"/>
                </a:tc>
                <a:tc hMerge="1">
                  <a:txBody>
                    <a:bodyPr/>
                    <a:lstStyle/>
                    <a:p>
                      <a:pPr algn="ctr"/>
                      <a:endParaRPr lang="ru-RU" dirty="0"/>
                    </a:p>
                  </a:txBody>
                  <a:tcPr anchor="ctr"/>
                </a:tc>
                <a:tc gridSpan="4">
                  <a:txBody>
                    <a:bodyPr/>
                    <a:lstStyle/>
                    <a:p>
                      <a:pPr algn="ctr"/>
                      <a:r>
                        <a:rPr lang="ru-RU" sz="1400" dirty="0"/>
                        <a:t>2027</a:t>
                      </a:r>
                    </a:p>
                  </a:txBody>
                  <a:tcPr marL="68580" marR="68580" marT="34290" marB="34290" anchor="ctr">
                    <a:solidFill>
                      <a:schemeClr val="accent4">
                        <a:lumMod val="40000"/>
                        <a:lumOff val="60000"/>
                      </a:schemeClr>
                    </a:solidFill>
                  </a:tcPr>
                </a:tc>
                <a:tc hMerge="1">
                  <a:txBody>
                    <a:bodyPr/>
                    <a:lstStyle/>
                    <a:p>
                      <a:pPr algn="ctr"/>
                      <a:endParaRPr lang="ru-RU" dirty="0"/>
                    </a:p>
                  </a:txBody>
                  <a:tcPr anchor="ctr"/>
                </a:tc>
                <a:tc hMerge="1">
                  <a:txBody>
                    <a:bodyPr/>
                    <a:lstStyle/>
                    <a:p>
                      <a:pPr algn="ctr"/>
                      <a:endParaRPr lang="ru-RU" dirty="0"/>
                    </a:p>
                  </a:txBody>
                  <a:tcPr anchor="ctr"/>
                </a:tc>
                <a:tc hMerge="1">
                  <a:txBody>
                    <a:bodyPr/>
                    <a:lstStyle/>
                    <a:p>
                      <a:pPr algn="ctr"/>
                      <a:endParaRPr lang="ru-RU" dirty="0"/>
                    </a:p>
                  </a:txBody>
                  <a:tcPr anchor="ctr"/>
                </a:tc>
                <a:extLst>
                  <a:ext uri="{0D108BD9-81ED-4DB2-BD59-A6C34878D82A}">
                    <a16:rowId xmlns:a16="http://schemas.microsoft.com/office/drawing/2014/main" val="10000"/>
                  </a:ext>
                </a:extLst>
              </a:tr>
              <a:tr h="27813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latin typeface="Arial Narrow" panose="020B0606020202030204" pitchFamily="34" charset="0"/>
                      </a:endParaRPr>
                    </a:p>
                  </a:txBody>
                  <a:tcPr/>
                </a:tc>
                <a:tc>
                  <a:txBody>
                    <a:bodyPr/>
                    <a:lstStyle/>
                    <a:p>
                      <a:pPr algn="ctr"/>
                      <a:r>
                        <a:rPr lang="en-US" sz="1400" dirty="0"/>
                        <a:t>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IV</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IV</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III</a:t>
                      </a:r>
                      <a:endParaRPr lang="ru-RU" sz="1400" dirty="0"/>
                    </a:p>
                  </a:txBody>
                  <a:tcPr marL="68580" marR="68580" marT="34290" marB="34290" anchor="ctr">
                    <a:solidFill>
                      <a:schemeClr val="accent6">
                        <a:lumMod val="40000"/>
                        <a:lumOff val="60000"/>
                      </a:schemeClr>
                    </a:solidFill>
                  </a:tcPr>
                </a:tc>
                <a:tc>
                  <a:txBody>
                    <a:bodyPr/>
                    <a:lstStyle/>
                    <a:p>
                      <a:pPr algn="ctr"/>
                      <a:r>
                        <a:rPr lang="en-US" sz="1400" dirty="0"/>
                        <a:t>IV</a:t>
                      </a:r>
                      <a:endParaRPr lang="ru-RU" sz="1400" dirty="0"/>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278130">
                <a:tc>
                  <a:txBody>
                    <a:bodyPr/>
                    <a:lstStyle/>
                    <a:p>
                      <a:r>
                        <a:rPr lang="en-GB" sz="1200" dirty="0"/>
                        <a:t>Development of technical specifications</a:t>
                      </a:r>
                      <a:endParaRPr lang="ru-RU" sz="1200" dirty="0">
                        <a:latin typeface="Arial Narrow" panose="020B060602020203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2"/>
                  </a:ext>
                </a:extLst>
              </a:tr>
              <a:tr h="278130">
                <a:tc>
                  <a:txBody>
                    <a:bodyPr/>
                    <a:lstStyle/>
                    <a:p>
                      <a:r>
                        <a:rPr lang="en-GB" sz="1200" dirty="0"/>
                        <a:t>Development of design documentation</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no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3"/>
                  </a:ext>
                </a:extLst>
              </a:tr>
              <a:tr h="278130">
                <a:tc>
                  <a:txBody>
                    <a:bodyPr/>
                    <a:lstStyle/>
                    <a:p>
                      <a:r>
                        <a:rPr lang="en-GB" sz="1200" dirty="0">
                          <a:latin typeface="Arial Narrow" panose="020B0606020202030204" pitchFamily="34" charset="0"/>
                        </a:rPr>
                        <a:t>Purchase and supply of equipment</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4"/>
                  </a:ext>
                </a:extLst>
              </a:tr>
              <a:tr h="434340">
                <a:tc>
                  <a:txBody>
                    <a:bodyPr/>
                    <a:lstStyle/>
                    <a:p>
                      <a:r>
                        <a:rPr lang="en-GB" sz="1200" dirty="0"/>
                        <a:t>Construction and installation work at the "Raw Material Preparation Section"</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solidFill>
                      <a:schemeClr val="bg1"/>
                    </a:solid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5"/>
                  </a:ext>
                </a:extLst>
              </a:tr>
              <a:tr h="434340">
                <a:tc>
                  <a:txBody>
                    <a:bodyPr/>
                    <a:lstStyle/>
                    <a:p>
                      <a:r>
                        <a:rPr lang="en-GB" sz="1200" dirty="0"/>
                        <a:t>Construction and installation work at the "Alumina and </a:t>
                      </a:r>
                      <a:r>
                        <a:rPr lang="en-GB" sz="1200" dirty="0" err="1"/>
                        <a:t>KCl</a:t>
                      </a:r>
                      <a:r>
                        <a:rPr lang="en-GB" sz="1200" dirty="0"/>
                        <a:t> and NaCl salts production section</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no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6"/>
                  </a:ext>
                </a:extLst>
              </a:tr>
              <a:tr h="434340">
                <a:tc>
                  <a:txBody>
                    <a:bodyPr/>
                    <a:lstStyle/>
                    <a:p>
                      <a:r>
                        <a:rPr lang="en-GB" sz="1200" dirty="0"/>
                        <a:t>Construction and installation work at the proppant production section</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solidFill>
                      <a:schemeClr val="bg1"/>
                    </a:solidFill>
                  </a:tcPr>
                </a:tc>
                <a:tc>
                  <a:txBody>
                    <a:bodyPr/>
                    <a:lstStyle/>
                    <a:p>
                      <a:endParaRPr lang="ru-RU" sz="1400" dirty="0"/>
                    </a:p>
                  </a:txBody>
                  <a:tcPr marL="68580" marR="68580" marT="34290" marB="34290">
                    <a:solidFill>
                      <a:schemeClr val="bg1"/>
                    </a:solid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7"/>
                  </a:ext>
                </a:extLst>
              </a:tr>
              <a:tr h="278130">
                <a:tc>
                  <a:txBody>
                    <a:bodyPr/>
                    <a:lstStyle/>
                    <a:p>
                      <a:r>
                        <a:rPr lang="en-GB" sz="1200" dirty="0"/>
                        <a:t>Pre-Commissioning </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no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noFill/>
                  </a:tcPr>
                </a:tc>
                <a:tc>
                  <a:txBody>
                    <a:bodyPr/>
                    <a:lstStyle/>
                    <a:p>
                      <a:endParaRPr lang="ru-RU" sz="140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8"/>
                  </a:ext>
                </a:extLst>
              </a:tr>
              <a:tr h="278130">
                <a:tc>
                  <a:txBody>
                    <a:bodyPr/>
                    <a:lstStyle/>
                    <a:p>
                      <a:r>
                        <a:rPr lang="en-GB" sz="1200" dirty="0"/>
                        <a:t>Commissioning</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no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9"/>
                  </a:ext>
                </a:extLst>
              </a:tr>
              <a:tr h="278130">
                <a:tc>
                  <a:txBody>
                    <a:bodyPr/>
                    <a:lstStyle/>
                    <a:p>
                      <a:r>
                        <a:rPr lang="en-GB" sz="1200" dirty="0"/>
                        <a:t>Reaching design capacity</a:t>
                      </a:r>
                      <a:endParaRPr lang="ru-RU" sz="1200" dirty="0">
                        <a:latin typeface="Arial Narrow" panose="020B0606020202030204" pitchFamily="34" charset="0"/>
                      </a:endParaRPr>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solidFill>
                      <a:schemeClr val="accent5">
                        <a:lumMod val="60000"/>
                        <a:lumOff val="40000"/>
                      </a:schemeClr>
                    </a:solidFill>
                  </a:tcPr>
                </a:tc>
                <a:tc>
                  <a:txBody>
                    <a:bodyPr/>
                    <a:lstStyle/>
                    <a:p>
                      <a:endParaRPr lang="ru-RU" sz="1400" dirty="0"/>
                    </a:p>
                  </a:txBody>
                  <a:tcPr marL="68580" marR="68580" marT="34290" marB="34290">
                    <a:noFill/>
                  </a:tcPr>
                </a:tc>
                <a:tc>
                  <a:txBody>
                    <a:bodyPr/>
                    <a:lstStyle/>
                    <a:p>
                      <a:endParaRPr lang="ru-RU" sz="1400" dirty="0"/>
                    </a:p>
                  </a:txBody>
                  <a:tcPr marL="68580" marR="68580" marT="34290" marB="34290">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140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6" name="object 2"/>
          <p:cNvSpPr txBox="1">
            <a:spLocks/>
          </p:cNvSpPr>
          <p:nvPr/>
        </p:nvSpPr>
        <p:spPr>
          <a:xfrm>
            <a:off x="749846" y="713538"/>
            <a:ext cx="7288575" cy="332303"/>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lnSpc>
                <a:spcPct val="100000"/>
              </a:lnSpc>
              <a:spcBef>
                <a:spcPts val="71"/>
              </a:spcBef>
            </a:pPr>
            <a:r>
              <a:rPr lang="en-GB" sz="2100" b="1" spc="-4" dirty="0"/>
              <a:t>Project implementation status</a:t>
            </a:r>
            <a:endParaRPr lang="ru-RU" sz="2100" b="1" spc="-8" dirty="0"/>
          </a:p>
        </p:txBody>
      </p:sp>
      <p:graphicFrame>
        <p:nvGraphicFramePr>
          <p:cNvPr id="7" name="object 3"/>
          <p:cNvGraphicFramePr>
            <a:graphicFrameLocks noGrp="1"/>
          </p:cNvGraphicFramePr>
          <p:nvPr>
            <p:extLst>
              <p:ext uri="{D42A27DB-BD31-4B8C-83A1-F6EECF244321}">
                <p14:modId xmlns:p14="http://schemas.microsoft.com/office/powerpoint/2010/main" val="2342288948"/>
              </p:ext>
            </p:extLst>
          </p:nvPr>
        </p:nvGraphicFramePr>
        <p:xfrm>
          <a:off x="190835" y="1409699"/>
          <a:ext cx="8698230" cy="4333270"/>
        </p:xfrm>
        <a:graphic>
          <a:graphicData uri="http://schemas.openxmlformats.org/drawingml/2006/table">
            <a:tbl>
              <a:tblPr firstRow="1" bandRow="1">
                <a:tableStyleId>{2D5ABB26-0587-4C30-8999-92F81FD0307C}</a:tableStyleId>
              </a:tblPr>
              <a:tblGrid>
                <a:gridCol w="100806">
                  <a:extLst>
                    <a:ext uri="{9D8B030D-6E8A-4147-A177-3AD203B41FA5}">
                      <a16:colId xmlns:a16="http://schemas.microsoft.com/office/drawing/2014/main" val="20000"/>
                    </a:ext>
                  </a:extLst>
                </a:gridCol>
                <a:gridCol w="8597424">
                  <a:extLst>
                    <a:ext uri="{9D8B030D-6E8A-4147-A177-3AD203B41FA5}">
                      <a16:colId xmlns:a16="http://schemas.microsoft.com/office/drawing/2014/main" val="20001"/>
                    </a:ext>
                  </a:extLst>
                </a:gridCol>
              </a:tblGrid>
              <a:tr h="983265">
                <a:tc>
                  <a:txBody>
                    <a:bodyPr/>
                    <a:lstStyle/>
                    <a:p>
                      <a:pPr>
                        <a:lnSpc>
                          <a:spcPct val="100000"/>
                        </a:lnSpc>
                      </a:pPr>
                      <a:endParaRPr sz="1500" dirty="0">
                        <a:latin typeface="Times New Roman"/>
                        <a:cs typeface="Times New Roman"/>
                      </a:endParaRPr>
                    </a:p>
                  </a:txBody>
                  <a:tcPr marL="0" marR="0" marT="0" marB="0">
                    <a:lnR w="76200" cap="flat" cmpd="sng" algn="ctr">
                      <a:solidFill>
                        <a:srgbClr val="FFFFFF"/>
                      </a:solidFill>
                      <a:prstDash val="solid"/>
                      <a:round/>
                      <a:headEnd type="none" w="med" len="med"/>
                      <a:tailEnd type="none" w="med" len="med"/>
                    </a:lnR>
                    <a:lnB w="76200">
                      <a:solidFill>
                        <a:srgbClr val="FFFFFF"/>
                      </a:solidFill>
                      <a:prstDash val="solid"/>
                    </a:lnB>
                    <a:solidFill>
                      <a:schemeClr val="accent1">
                        <a:lumMod val="75000"/>
                      </a:schemeClr>
                    </a:solidFill>
                  </a:tcPr>
                </a:tc>
                <a:tc>
                  <a:txBody>
                    <a:bodyPr/>
                    <a:lstStyle/>
                    <a:p>
                      <a:pPr marL="179705">
                        <a:lnSpc>
                          <a:spcPct val="100000"/>
                        </a:lnSpc>
                      </a:pPr>
                      <a:r>
                        <a:rPr lang="en-GB" sz="1500" u="sng" dirty="0">
                          <a:latin typeface="Arial Narrow"/>
                          <a:cs typeface="Arial Narrow"/>
                        </a:rPr>
                        <a:t>September 2022</a:t>
                      </a:r>
                      <a:r>
                        <a:rPr lang="en-GB" sz="1500" u="none" dirty="0">
                          <a:latin typeface="Arial Narrow"/>
                          <a:cs typeface="Arial Narrow"/>
                        </a:rPr>
                        <a:t>. Start of pilot industrial work based on raw materials from a man-made deposit.</a:t>
                      </a:r>
                      <a:endParaRPr sz="1500" u="none" dirty="0">
                        <a:latin typeface="Arial Narrow"/>
                        <a:cs typeface="Arial Narrow"/>
                      </a:endParaRPr>
                    </a:p>
                  </a:txBody>
                  <a:tcPr marL="0" marR="0" marT="1429" marB="0" anchor="ctr">
                    <a:lnL w="76200" cap="flat" cmpd="sng" algn="ctr">
                      <a:solidFill>
                        <a:srgbClr val="FFFFFF"/>
                      </a:solidFill>
                      <a:prstDash val="solid"/>
                      <a:round/>
                      <a:headEnd type="none" w="med" len="med"/>
                      <a:tailEnd type="none" w="med" len="med"/>
                    </a:lnL>
                    <a:lnB w="76200">
                      <a:solidFill>
                        <a:srgbClr val="FFFFFF"/>
                      </a:solidFill>
                      <a:prstDash val="solid"/>
                    </a:lnB>
                    <a:solidFill>
                      <a:srgbClr val="F1F1F1"/>
                    </a:solidFill>
                  </a:tcPr>
                </a:tc>
                <a:extLst>
                  <a:ext uri="{0D108BD9-81ED-4DB2-BD59-A6C34878D82A}">
                    <a16:rowId xmlns:a16="http://schemas.microsoft.com/office/drawing/2014/main" val="10000"/>
                  </a:ext>
                </a:extLst>
              </a:tr>
              <a:tr h="983265">
                <a:tc>
                  <a:txBody>
                    <a:bodyPr/>
                    <a:lstStyle/>
                    <a:p>
                      <a:pPr>
                        <a:lnSpc>
                          <a:spcPct val="100000"/>
                        </a:lnSpc>
                      </a:pPr>
                      <a:endParaRPr sz="1500" dirty="0">
                        <a:latin typeface="Times New Roman"/>
                        <a:cs typeface="Times New Roman"/>
                      </a:endParaRPr>
                    </a:p>
                  </a:txBody>
                  <a:tcPr marL="0" marR="0" marT="0" marB="0">
                    <a:lnR w="76200">
                      <a:solidFill>
                        <a:srgbClr val="FFFFFF"/>
                      </a:solidFill>
                      <a:prstDash val="solid"/>
                    </a:lnR>
                    <a:lnT w="76200" cap="flat" cmpd="sng" algn="ctr">
                      <a:solidFill>
                        <a:srgbClr val="FFFFFF"/>
                      </a:solidFill>
                      <a:prstDash val="solid"/>
                      <a:round/>
                      <a:headEnd type="none" w="med" len="med"/>
                      <a:tailEnd type="none" w="med" len="med"/>
                    </a:lnT>
                    <a:lnB w="76200">
                      <a:solidFill>
                        <a:srgbClr val="FFFFFF"/>
                      </a:solidFill>
                      <a:prstDash val="solid"/>
                    </a:lnB>
                    <a:solidFill>
                      <a:schemeClr val="accent1">
                        <a:lumMod val="75000"/>
                      </a:schemeClr>
                    </a:solidFill>
                  </a:tcPr>
                </a:tc>
                <a:tc>
                  <a:txBody>
                    <a:bodyPr/>
                    <a:lstStyle/>
                    <a:p>
                      <a:pPr>
                        <a:lnSpc>
                          <a:spcPct val="100000"/>
                        </a:lnSpc>
                        <a:spcBef>
                          <a:spcPts val="15"/>
                        </a:spcBef>
                      </a:pPr>
                      <a:endParaRPr sz="1700" dirty="0">
                        <a:latin typeface="Times New Roman"/>
                        <a:cs typeface="Times New Roman"/>
                      </a:endParaRPr>
                    </a:p>
                    <a:p>
                      <a:pPr marL="179705">
                        <a:lnSpc>
                          <a:spcPct val="100000"/>
                        </a:lnSpc>
                      </a:pPr>
                      <a:r>
                        <a:rPr lang="en-GB" sz="1500" u="sng" spc="-5" dirty="0">
                          <a:latin typeface="Arial Narrow"/>
                          <a:cs typeface="Arial Narrow"/>
                        </a:rPr>
                        <a:t>December 2023</a:t>
                      </a:r>
                      <a:r>
                        <a:rPr lang="en-GB" sz="1500" u="none" spc="-5" dirty="0">
                          <a:latin typeface="Arial Narrow"/>
                          <a:cs typeface="Arial Narrow"/>
                        </a:rPr>
                        <a:t>. As a result of the pilot industrial tests, samples of commercial products (proppants) were obtained from the raw materials of the man-made deposit.</a:t>
                      </a:r>
                      <a:endParaRPr sz="1500" u="none" dirty="0">
                        <a:latin typeface="Arial Narrow"/>
                        <a:cs typeface="Arial Narrow"/>
                      </a:endParaRPr>
                    </a:p>
                  </a:txBody>
                  <a:tcPr marL="0" marR="0" marT="1429" marB="0">
                    <a:lnL w="76200">
                      <a:solidFill>
                        <a:srgbClr val="FFFFFF"/>
                      </a:solidFill>
                      <a:prstDash val="solid"/>
                    </a:lnL>
                    <a:lnT w="76200" cap="flat" cmpd="sng" algn="ctr">
                      <a:solidFill>
                        <a:srgbClr val="FFFFFF"/>
                      </a:solidFill>
                      <a:prstDash val="solid"/>
                      <a:round/>
                      <a:headEnd type="none" w="med" len="med"/>
                      <a:tailEnd type="none" w="med" len="med"/>
                    </a:lnT>
                    <a:lnB w="76200">
                      <a:solidFill>
                        <a:srgbClr val="FFFFFF"/>
                      </a:solidFill>
                      <a:prstDash val="solid"/>
                    </a:lnB>
                    <a:solidFill>
                      <a:srgbClr val="F1F1F1"/>
                    </a:solidFill>
                  </a:tcPr>
                </a:tc>
                <a:extLst>
                  <a:ext uri="{0D108BD9-81ED-4DB2-BD59-A6C34878D82A}">
                    <a16:rowId xmlns:a16="http://schemas.microsoft.com/office/drawing/2014/main" val="10001"/>
                  </a:ext>
                </a:extLst>
              </a:tr>
              <a:tr h="983265">
                <a:tc>
                  <a:txBody>
                    <a:bodyPr/>
                    <a:lstStyle/>
                    <a:p>
                      <a:pPr>
                        <a:lnSpc>
                          <a:spcPct val="100000"/>
                        </a:lnSpc>
                      </a:pPr>
                      <a:endParaRPr sz="1500" dirty="0">
                        <a:latin typeface="Times New Roman"/>
                        <a:cs typeface="Times New Roman"/>
                      </a:endParaRPr>
                    </a:p>
                  </a:txBody>
                  <a:tcPr marL="0" marR="0" marT="0" marB="0">
                    <a:lnR w="76200">
                      <a:solidFill>
                        <a:srgbClr val="FFFFFF"/>
                      </a:solidFill>
                      <a:prstDash val="solid"/>
                    </a:lnR>
                    <a:lnT w="76200">
                      <a:solidFill>
                        <a:srgbClr val="FFFFFF"/>
                      </a:solidFill>
                      <a:prstDash val="solid"/>
                    </a:lnT>
                    <a:lnB w="76200">
                      <a:solidFill>
                        <a:srgbClr val="FFFFFF"/>
                      </a:solidFill>
                      <a:prstDash val="solid"/>
                    </a:lnB>
                    <a:solidFill>
                      <a:schemeClr val="accent1">
                        <a:lumMod val="75000"/>
                      </a:schemeClr>
                    </a:solidFill>
                  </a:tcPr>
                </a:tc>
                <a:tc>
                  <a:txBody>
                    <a:bodyPr/>
                    <a:lstStyle/>
                    <a:p>
                      <a:pPr marL="179705" marR="171450" algn="just">
                        <a:lnSpc>
                          <a:spcPct val="100000"/>
                        </a:lnSpc>
                        <a:spcBef>
                          <a:spcPts val="1460"/>
                        </a:spcBef>
                      </a:pPr>
                      <a:r>
                        <a:rPr lang="en-GB" sz="1500" u="sng" spc="-5" dirty="0">
                          <a:latin typeface="Arial Narrow"/>
                          <a:cs typeface="Arial Narrow"/>
                        </a:rPr>
                        <a:t>January 2024</a:t>
                      </a:r>
                      <a:r>
                        <a:rPr lang="en-GB" sz="1500" u="none" spc="-5" dirty="0">
                          <a:latin typeface="Arial Narrow"/>
                          <a:cs typeface="Arial Narrow"/>
                        </a:rPr>
                        <a:t>. An agreement was reached with the Department of Ceramics and Construction Materials on the development of technological options for the production of aluminosilicate proppants and the development of basic technical solutions.</a:t>
                      </a:r>
                      <a:endParaRPr sz="1500" u="none" dirty="0">
                        <a:latin typeface="Arial Narrow"/>
                        <a:cs typeface="Arial Narrow"/>
                      </a:endParaRPr>
                    </a:p>
                  </a:txBody>
                  <a:tcPr marL="0" marR="0" marT="139065" marB="0">
                    <a:lnL w="76200">
                      <a:solidFill>
                        <a:srgbClr val="FFFFFF"/>
                      </a:solidFill>
                      <a:prstDash val="solid"/>
                    </a:lnL>
                    <a:lnT w="76200">
                      <a:solidFill>
                        <a:srgbClr val="FFFFFF"/>
                      </a:solidFill>
                      <a:prstDash val="solid"/>
                    </a:lnT>
                    <a:lnB w="76200">
                      <a:solidFill>
                        <a:srgbClr val="FFFFFF"/>
                      </a:solidFill>
                      <a:prstDash val="solid"/>
                    </a:lnB>
                    <a:solidFill>
                      <a:srgbClr val="F1F1F1"/>
                    </a:solidFill>
                  </a:tcPr>
                </a:tc>
                <a:extLst>
                  <a:ext uri="{0D108BD9-81ED-4DB2-BD59-A6C34878D82A}">
                    <a16:rowId xmlns:a16="http://schemas.microsoft.com/office/drawing/2014/main" val="10002"/>
                  </a:ext>
                </a:extLst>
              </a:tr>
              <a:tr h="1383475">
                <a:tc>
                  <a:txBody>
                    <a:bodyPr/>
                    <a:lstStyle/>
                    <a:p>
                      <a:pPr>
                        <a:lnSpc>
                          <a:spcPct val="100000"/>
                        </a:lnSpc>
                      </a:pPr>
                      <a:endParaRPr sz="1500" dirty="0">
                        <a:latin typeface="Times New Roman"/>
                        <a:cs typeface="Times New Roman"/>
                      </a:endParaRPr>
                    </a:p>
                  </a:txBody>
                  <a:tcPr marL="0" marR="0" marT="0" marB="0">
                    <a:lnR w="76200">
                      <a:solidFill>
                        <a:srgbClr val="FFFFFF"/>
                      </a:solidFill>
                      <a:prstDash val="solid"/>
                    </a:lnR>
                    <a:lnT w="76200">
                      <a:solidFill>
                        <a:srgbClr val="FFFFFF"/>
                      </a:solidFill>
                      <a:prstDash val="solid"/>
                    </a:lnT>
                    <a:solidFill>
                      <a:schemeClr val="accent1">
                        <a:lumMod val="75000"/>
                      </a:schemeClr>
                    </a:solidFill>
                  </a:tcPr>
                </a:tc>
                <a:tc>
                  <a:txBody>
                    <a:bodyPr/>
                    <a:lstStyle/>
                    <a:p>
                      <a:pPr marL="179705">
                        <a:lnSpc>
                          <a:spcPct val="100000"/>
                        </a:lnSpc>
                        <a:spcBef>
                          <a:spcPts val="1450"/>
                        </a:spcBef>
                      </a:pPr>
                      <a:r>
                        <a:rPr lang="en-GB" sz="1500" dirty="0">
                          <a:latin typeface="Arial Narrow"/>
                          <a:cs typeface="Arial Narrow"/>
                        </a:rPr>
                        <a:t>Currently being developed:</a:t>
                      </a:r>
                    </a:p>
                    <a:p>
                      <a:pPr marL="523240" indent="-344170" algn="l" defTabSz="914400" rtl="0" eaLnBrk="1" latinLnBrk="0" hangingPunct="1">
                        <a:lnSpc>
                          <a:spcPct val="100000"/>
                        </a:lnSpc>
                        <a:spcBef>
                          <a:spcPts val="0"/>
                        </a:spcBef>
                        <a:buChar char="-"/>
                        <a:tabLst>
                          <a:tab pos="523240" algn="l"/>
                          <a:tab pos="523875" algn="l"/>
                        </a:tabLst>
                      </a:pPr>
                      <a:r>
                        <a:rPr lang="en-GB" sz="1500" kern="1200" dirty="0">
                          <a:solidFill>
                            <a:schemeClr val="tx1"/>
                          </a:solidFill>
                          <a:latin typeface="Arial Narrow"/>
                          <a:ea typeface="+mn-ea"/>
                          <a:cs typeface="Arial Narrow"/>
                        </a:rPr>
                        <a:t>OTR</a:t>
                      </a:r>
                    </a:p>
                    <a:p>
                      <a:pPr marL="523240" indent="-344170" algn="l" defTabSz="914400" rtl="0" eaLnBrk="1" latinLnBrk="0" hangingPunct="1">
                        <a:lnSpc>
                          <a:spcPct val="100000"/>
                        </a:lnSpc>
                        <a:spcBef>
                          <a:spcPts val="0"/>
                        </a:spcBef>
                        <a:buChar char="-"/>
                        <a:tabLst>
                          <a:tab pos="523240" algn="l"/>
                          <a:tab pos="523875" algn="l"/>
                        </a:tabLst>
                      </a:pPr>
                      <a:r>
                        <a:rPr lang="en-GB" sz="1500" kern="1200" dirty="0">
                          <a:solidFill>
                            <a:schemeClr val="tx1"/>
                          </a:solidFill>
                          <a:latin typeface="Arial Narrow"/>
                          <a:ea typeface="+mn-ea"/>
                          <a:cs typeface="Arial Narrow"/>
                        </a:rPr>
                        <a:t>Project implementation schedule</a:t>
                      </a:r>
                    </a:p>
                    <a:p>
                      <a:pPr marL="523240" indent="-344170" algn="l" defTabSz="914400" rtl="0" eaLnBrk="1" latinLnBrk="0" hangingPunct="1">
                        <a:lnSpc>
                          <a:spcPct val="100000"/>
                        </a:lnSpc>
                        <a:spcBef>
                          <a:spcPts val="0"/>
                        </a:spcBef>
                        <a:buChar char="-"/>
                        <a:tabLst>
                          <a:tab pos="523240" algn="l"/>
                          <a:tab pos="523875" algn="l"/>
                        </a:tabLst>
                      </a:pPr>
                      <a:r>
                        <a:rPr lang="en-GB" sz="1500" kern="1200" dirty="0">
                          <a:solidFill>
                            <a:schemeClr val="tx1"/>
                          </a:solidFill>
                          <a:latin typeface="Arial Narrow"/>
                          <a:ea typeface="+mn-ea"/>
                          <a:cs typeface="Arial Narrow"/>
                        </a:rPr>
                        <a:t>Project contract strategy</a:t>
                      </a:r>
                    </a:p>
                    <a:p>
                      <a:pPr marL="523240" indent="-344170" algn="l" defTabSz="914400" rtl="0" eaLnBrk="1" latinLnBrk="0" hangingPunct="1">
                        <a:lnSpc>
                          <a:spcPct val="100000"/>
                        </a:lnSpc>
                        <a:spcBef>
                          <a:spcPts val="0"/>
                        </a:spcBef>
                        <a:buChar char="-"/>
                        <a:tabLst>
                          <a:tab pos="523240" algn="l"/>
                          <a:tab pos="523875" algn="l"/>
                        </a:tabLst>
                      </a:pPr>
                      <a:r>
                        <a:rPr lang="en-GB" sz="1500" kern="1200" dirty="0">
                          <a:solidFill>
                            <a:schemeClr val="tx1"/>
                          </a:solidFill>
                          <a:latin typeface="Arial Narrow"/>
                          <a:ea typeface="+mn-ea"/>
                          <a:cs typeface="Arial Narrow"/>
                        </a:rPr>
                        <a:t>Technical solutions with potential equipment suppliers.</a:t>
                      </a:r>
                    </a:p>
                  </a:txBody>
                  <a:tcPr marL="0" marR="0" marT="138113" marB="0">
                    <a:lnL w="76200">
                      <a:solidFill>
                        <a:srgbClr val="FFFFFF"/>
                      </a:solidFill>
                      <a:prstDash val="solid"/>
                    </a:lnL>
                    <a:lnT w="76200">
                      <a:solidFill>
                        <a:srgbClr val="FFFFFF"/>
                      </a:solidFill>
                      <a:prstDash val="solid"/>
                    </a:lnT>
                    <a:solidFill>
                      <a:srgbClr val="F1F1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150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73F106A-12CA-401A-A935-922FB158E4BA}"/>
              </a:ext>
            </a:extLst>
          </p:cNvPr>
          <p:cNvSpPr/>
          <p:nvPr/>
        </p:nvSpPr>
        <p:spPr>
          <a:xfrm>
            <a:off x="692944" y="4657462"/>
            <a:ext cx="7822406" cy="13401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3" name="Прямоугольник 2">
            <a:extLst>
              <a:ext uri="{FF2B5EF4-FFF2-40B4-BE49-F238E27FC236}">
                <a16:creationId xmlns:a16="http://schemas.microsoft.com/office/drawing/2014/main" id="{500D9271-09A9-442B-9319-40F22389AE35}"/>
              </a:ext>
            </a:extLst>
          </p:cNvPr>
          <p:cNvSpPr/>
          <p:nvPr/>
        </p:nvSpPr>
        <p:spPr>
          <a:xfrm>
            <a:off x="698776" y="2148462"/>
            <a:ext cx="7822406" cy="1976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 name="Заголовок 1">
            <a:extLst>
              <a:ext uri="{FF2B5EF4-FFF2-40B4-BE49-F238E27FC236}">
                <a16:creationId xmlns:a16="http://schemas.microsoft.com/office/drawing/2014/main" id="{57280B06-A87C-4BBB-8A7C-7F529E9ACACB}"/>
              </a:ext>
            </a:extLst>
          </p:cNvPr>
          <p:cNvSpPr>
            <a:spLocks noGrp="1"/>
          </p:cNvSpPr>
          <p:nvPr>
            <p:ph type="title"/>
          </p:nvPr>
        </p:nvSpPr>
        <p:spPr>
          <a:xfrm>
            <a:off x="628650" y="222018"/>
            <a:ext cx="7886700" cy="655181"/>
          </a:xfrm>
        </p:spPr>
        <p:txBody>
          <a:bodyPr>
            <a:normAutofit fontScale="90000"/>
          </a:bodyPr>
          <a:lstStyle/>
          <a:p>
            <a:pPr algn="ctr"/>
            <a:r>
              <a:rPr lang="en-GB" b="1" dirty="0">
                <a:solidFill>
                  <a:schemeClr val="accent5">
                    <a:lumMod val="75000"/>
                  </a:schemeClr>
                </a:solidFill>
                <a:cs typeface="Times New Roman" pitchFamily="18" charset="0"/>
              </a:rPr>
              <a:t>Project objectives</a:t>
            </a:r>
            <a:endParaRPr lang="uk-UA" dirty="0">
              <a:solidFill>
                <a:schemeClr val="accent5">
                  <a:lumMod val="75000"/>
                </a:schemeClr>
              </a:solidFill>
            </a:endParaRPr>
          </a:p>
        </p:txBody>
      </p:sp>
      <p:sp>
        <p:nvSpPr>
          <p:cNvPr id="13" name="Объект 2">
            <a:extLst>
              <a:ext uri="{FF2B5EF4-FFF2-40B4-BE49-F238E27FC236}">
                <a16:creationId xmlns:a16="http://schemas.microsoft.com/office/drawing/2014/main" id="{BB55A02D-D0E1-41DC-9122-08B3CC5D99E5}"/>
              </a:ext>
            </a:extLst>
          </p:cNvPr>
          <p:cNvSpPr>
            <a:spLocks noGrp="1"/>
          </p:cNvSpPr>
          <p:nvPr>
            <p:ph idx="1"/>
          </p:nvPr>
        </p:nvSpPr>
        <p:spPr>
          <a:xfrm>
            <a:off x="692944" y="2160400"/>
            <a:ext cx="7822406" cy="3941462"/>
          </a:xfrm>
        </p:spPr>
        <p:txBody>
          <a:bodyPr>
            <a:normAutofit/>
          </a:bodyPr>
          <a:lstStyle/>
          <a:p>
            <a:r>
              <a:rPr lang="en-US" sz="1200" dirty="0">
                <a:latin typeface="Cambria" panose="02040503050406030204" pitchFamily="18" charset="0"/>
                <a:ea typeface="Cambria" panose="02040503050406030204" pitchFamily="18" charset="0"/>
                <a:cs typeface="Calibri" panose="020F0502020204030204" pitchFamily="34" charset="0"/>
              </a:rPr>
              <a:t>The secondary metallurgy of aluminum in Russia is characterized by the fact that salt slags formed during smelting are taken out to open dumps.</a:t>
            </a:r>
          </a:p>
          <a:p>
            <a:r>
              <a:rPr lang="en-US" sz="1200" dirty="0">
                <a:latin typeface="Cambria" panose="02040503050406030204" pitchFamily="18" charset="0"/>
                <a:ea typeface="Cambria" panose="02040503050406030204" pitchFamily="18" charset="0"/>
                <a:cs typeface="Calibri" panose="020F0502020204030204" pitchFamily="34" charset="0"/>
              </a:rPr>
              <a:t>In Russia there is (was formed) a large number of dumps of aluminum salt slags located in the territories adjacent to the factories of commercial aluminum production.</a:t>
            </a:r>
          </a:p>
          <a:p>
            <a:r>
              <a:rPr lang="en-US" sz="1200" dirty="0">
                <a:latin typeface="Cambria" panose="02040503050406030204" pitchFamily="18" charset="0"/>
                <a:ea typeface="Cambria" panose="02040503050406030204" pitchFamily="18" charset="0"/>
                <a:cs typeface="Calibri" panose="020F0502020204030204" pitchFamily="34" charset="0"/>
              </a:rPr>
              <a:t>In such dumps, up to several million tons of slag accumulate on an area of several hectares.</a:t>
            </a:r>
          </a:p>
          <a:p>
            <a:r>
              <a:rPr lang="en-US" sz="1200" dirty="0">
                <a:latin typeface="Cambria" panose="02040503050406030204" pitchFamily="18" charset="0"/>
                <a:ea typeface="Cambria" panose="02040503050406030204" pitchFamily="18" charset="0"/>
                <a:cs typeface="Calibri" panose="020F0502020204030204" pitchFamily="34" charset="0"/>
              </a:rPr>
              <a:t>The penetration of potassium and sodium salts into the soil from the dump leads to mass death of trees and vegetation in a vast area adjacent to the slag dump.</a:t>
            </a:r>
          </a:p>
          <a:p>
            <a:r>
              <a:rPr lang="en-US" sz="1200" dirty="0">
                <a:latin typeface="Cambria" panose="02040503050406030204" pitchFamily="18" charset="0"/>
                <a:ea typeface="Cambria" panose="02040503050406030204" pitchFamily="18" charset="0"/>
                <a:cs typeface="Calibri" panose="020F0502020204030204" pitchFamily="34" charset="0"/>
              </a:rPr>
              <a:t>There is also a threat of salt penetration into the groundwater aquifers.</a:t>
            </a:r>
          </a:p>
          <a:p>
            <a:endParaRPr lang="ru-RU" sz="1200" dirty="0"/>
          </a:p>
          <a:p>
            <a:endParaRPr lang="ru-RU" sz="1200" dirty="0"/>
          </a:p>
          <a:p>
            <a:r>
              <a:rPr lang="en-US" sz="1200" dirty="0">
                <a:latin typeface="Cambria" panose="02040503050406030204" pitchFamily="18" charset="0"/>
                <a:ea typeface="Cambria" panose="02040503050406030204" pitchFamily="18" charset="0"/>
              </a:rPr>
              <a:t>The objective of this project is to improve the ecological situation in the state and the sanitary condition of settlements, as well as to increase the resource efficiency of the economic complex by creating a safe and efficient waste management system, which provides for reducing their generation, maximum processing and use as secondary raw materials and safe disposal.</a:t>
            </a:r>
          </a:p>
          <a:p>
            <a:r>
              <a:rPr lang="en-US" sz="1200" b="1" dirty="0">
                <a:latin typeface="Cambria" panose="02040503050406030204" pitchFamily="18" charset="0"/>
                <a:ea typeface="Cambria" panose="02040503050406030204" pitchFamily="18" charset="0"/>
              </a:rPr>
              <a:t>Our team has a unique experience and the necessary staff of professionals for the implementation of this project on an industrial scale.</a:t>
            </a:r>
          </a:p>
          <a:p>
            <a:pPr marL="0" indent="0">
              <a:buNone/>
            </a:pPr>
            <a:endParaRPr lang="uk-UA" sz="1050" dirty="0"/>
          </a:p>
        </p:txBody>
      </p:sp>
      <p:sp>
        <p:nvSpPr>
          <p:cNvPr id="10" name="Заголовок 21">
            <a:extLst>
              <a:ext uri="{FF2B5EF4-FFF2-40B4-BE49-F238E27FC236}">
                <a16:creationId xmlns:a16="http://schemas.microsoft.com/office/drawing/2014/main" id="{0BBCE079-0727-4741-B7B6-9F2CC7EAA34D}"/>
              </a:ext>
            </a:extLst>
          </p:cNvPr>
          <p:cNvSpPr txBox="1">
            <a:spLocks/>
          </p:cNvSpPr>
          <p:nvPr/>
        </p:nvSpPr>
        <p:spPr>
          <a:xfrm>
            <a:off x="628650" y="1124849"/>
            <a:ext cx="7886700" cy="560604"/>
          </a:xfrm>
          <a:prstGeom prst="rect">
            <a:avLst/>
          </a:prstGeom>
        </p:spPr>
        <p:txBody>
          <a:bodyPr bIns="68580" anchor="t" anchorCtr="0">
            <a:normAutofit fontScale="85000" lnSpcReduction="20000"/>
          </a:bodyPr>
          <a:lstStyle>
            <a:defPPr>
              <a:defRPr lang="ru-RU"/>
            </a:defPPr>
            <a:lvl1pPr>
              <a:spcBef>
                <a:spcPct val="0"/>
              </a:spcBef>
              <a:buNone/>
              <a:defRPr kumimoji="0" sz="2800" b="1" i="0">
                <a:solidFill>
                  <a:schemeClr val="accent5">
                    <a:lumMod val="75000"/>
                  </a:schemeClr>
                </a:solidFill>
                <a:latin typeface="+mj-lt"/>
                <a:ea typeface="+mj-ea"/>
                <a:cs typeface="+mj-cs"/>
              </a:defRPr>
            </a:lvl1pPr>
          </a:lstStyle>
          <a:p>
            <a:r>
              <a:rPr lang="en-GB" sz="2100" dirty="0"/>
              <a:t>Solving the environmental problem - creating an effective and safe system for cleaning existing and new slags</a:t>
            </a:r>
          </a:p>
        </p:txBody>
      </p:sp>
      <p:sp>
        <p:nvSpPr>
          <p:cNvPr id="11" name="Заголовок 1">
            <a:extLst>
              <a:ext uri="{FF2B5EF4-FFF2-40B4-BE49-F238E27FC236}">
                <a16:creationId xmlns:a16="http://schemas.microsoft.com/office/drawing/2014/main" id="{5249DCD5-8278-465A-B546-55B05666B2FE}"/>
              </a:ext>
            </a:extLst>
          </p:cNvPr>
          <p:cNvSpPr txBox="1">
            <a:spLocks/>
          </p:cNvSpPr>
          <p:nvPr/>
        </p:nvSpPr>
        <p:spPr>
          <a:xfrm>
            <a:off x="603647" y="1796484"/>
            <a:ext cx="7316848" cy="324036"/>
          </a:xfrm>
          <a:prstGeom prst="rect">
            <a:avLst/>
          </a:prstGeom>
        </p:spPr>
        <p:txBody>
          <a:bodyPr bIns="68580" anchor="b" anchorCtr="0">
            <a:noAutofit/>
          </a:bodyPr>
          <a:lstStyle>
            <a:lvl1pPr algn="l" rtl="0" eaLnBrk="1" latinLnBrk="0" hangingPunct="1">
              <a:spcBef>
                <a:spcPct val="0"/>
              </a:spcBef>
              <a:buNone/>
              <a:defRPr kumimoji="0" sz="4000" kern="1200">
                <a:solidFill>
                  <a:schemeClr val="accent1">
                    <a:lumMod val="50000"/>
                  </a:schemeClr>
                </a:solidFill>
                <a:latin typeface="+mj-lt"/>
                <a:ea typeface="+mj-ea"/>
                <a:cs typeface="+mj-cs"/>
              </a:defRPr>
            </a:lvl1pPr>
          </a:lstStyle>
          <a:p>
            <a:r>
              <a:rPr lang="en-GB" sz="1400" b="1" u="sng" dirty="0">
                <a:cs typeface="Times New Roman" pitchFamily="18" charset="0"/>
              </a:rPr>
              <a:t>The current difficult environmental situation and its risks</a:t>
            </a:r>
          </a:p>
        </p:txBody>
      </p:sp>
      <p:sp>
        <p:nvSpPr>
          <p:cNvPr id="6" name="Заголовок 1">
            <a:extLst>
              <a:ext uri="{FF2B5EF4-FFF2-40B4-BE49-F238E27FC236}">
                <a16:creationId xmlns:a16="http://schemas.microsoft.com/office/drawing/2014/main" id="{F952CE75-E949-42FB-94D5-8935A411A838}"/>
              </a:ext>
            </a:extLst>
          </p:cNvPr>
          <p:cNvSpPr txBox="1">
            <a:spLocks/>
          </p:cNvSpPr>
          <p:nvPr/>
        </p:nvSpPr>
        <p:spPr>
          <a:xfrm>
            <a:off x="603647" y="4271450"/>
            <a:ext cx="7495442" cy="386012"/>
          </a:xfrm>
          <a:prstGeom prst="rect">
            <a:avLst/>
          </a:prstGeom>
        </p:spPr>
        <p:txBody>
          <a:bodyPr bIns="68580" anchor="b" anchorCtr="0">
            <a:normAutofit fontScale="97500"/>
          </a:bodyPr>
          <a:lstStyle>
            <a:lvl1pPr algn="l" rtl="0" eaLnBrk="1" latinLnBrk="0" hangingPunct="1">
              <a:spcBef>
                <a:spcPct val="0"/>
              </a:spcBef>
              <a:buNone/>
              <a:defRPr kumimoji="0" sz="4000" kern="1200">
                <a:solidFill>
                  <a:schemeClr val="accent1">
                    <a:lumMod val="50000"/>
                  </a:schemeClr>
                </a:solidFill>
                <a:latin typeface="+mj-lt"/>
                <a:ea typeface="+mj-ea"/>
                <a:cs typeface="+mj-cs"/>
              </a:defRPr>
            </a:lvl1pPr>
          </a:lstStyle>
          <a:p>
            <a:r>
              <a:rPr lang="en-US" sz="1400" b="1" u="sng" dirty="0">
                <a:cs typeface="Times New Roman" pitchFamily="18" charset="0"/>
              </a:rPr>
              <a:t>Efficient and safe production</a:t>
            </a:r>
            <a:endParaRPr lang="uk-UA" sz="1400" u="sng" dirty="0"/>
          </a:p>
        </p:txBody>
      </p:sp>
      <p:sp>
        <p:nvSpPr>
          <p:cNvPr id="17" name="Стрелка: вниз 16">
            <a:extLst>
              <a:ext uri="{FF2B5EF4-FFF2-40B4-BE49-F238E27FC236}">
                <a16:creationId xmlns:a16="http://schemas.microsoft.com/office/drawing/2014/main" id="{AA653F27-D097-4793-A9D7-DE4A6275F695}"/>
              </a:ext>
            </a:extLst>
          </p:cNvPr>
          <p:cNvSpPr/>
          <p:nvPr/>
        </p:nvSpPr>
        <p:spPr>
          <a:xfrm>
            <a:off x="6731688" y="4234177"/>
            <a:ext cx="1080120" cy="27003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Tree>
    <p:extLst>
      <p:ext uri="{BB962C8B-B14F-4D97-AF65-F5344CB8AC3E}">
        <p14:creationId xmlns:p14="http://schemas.microsoft.com/office/powerpoint/2010/main" val="207834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ED40EEA-AB2A-4C1C-9AF2-D1715C74DED2}"/>
              </a:ext>
            </a:extLst>
          </p:cNvPr>
          <p:cNvSpPr/>
          <p:nvPr/>
        </p:nvSpPr>
        <p:spPr>
          <a:xfrm>
            <a:off x="759127" y="2800219"/>
            <a:ext cx="7966668" cy="1718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a:extLst>
              <a:ext uri="{FF2B5EF4-FFF2-40B4-BE49-F238E27FC236}">
                <a16:creationId xmlns:a16="http://schemas.microsoft.com/office/drawing/2014/main" id="{312F9102-7603-4D92-90B4-00159AF08325}"/>
              </a:ext>
            </a:extLst>
          </p:cNvPr>
          <p:cNvSpPr/>
          <p:nvPr/>
        </p:nvSpPr>
        <p:spPr>
          <a:xfrm>
            <a:off x="720132" y="4810925"/>
            <a:ext cx="7966668" cy="1547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954036F3-EABB-4CDE-B508-90CBF7CB056C}"/>
              </a:ext>
            </a:extLst>
          </p:cNvPr>
          <p:cNvSpPr>
            <a:spLocks noGrp="1"/>
          </p:cNvSpPr>
          <p:nvPr>
            <p:ph type="title"/>
          </p:nvPr>
        </p:nvSpPr>
        <p:spPr>
          <a:xfrm>
            <a:off x="628650" y="365126"/>
            <a:ext cx="7886700" cy="470143"/>
          </a:xfrm>
        </p:spPr>
        <p:txBody>
          <a:bodyPr bIns="91440" anchor="b" anchorCtr="0">
            <a:normAutofit fontScale="90000"/>
          </a:bodyPr>
          <a:lstStyle/>
          <a:p>
            <a:pPr algn="ctr"/>
            <a:r>
              <a:rPr lang="en-US" sz="4000" b="1" dirty="0">
                <a:solidFill>
                  <a:schemeClr val="accent1">
                    <a:lumMod val="50000"/>
                  </a:schemeClr>
                </a:solidFill>
                <a:latin typeface="+mj-lt"/>
                <a:cs typeface="Times New Roman" pitchFamily="18" charset="0"/>
              </a:rPr>
              <a:t>Established Business Model</a:t>
            </a:r>
            <a:endParaRPr lang="ru-RU" b="1" dirty="0">
              <a:cs typeface="Times New Roman" pitchFamily="18" charset="0"/>
            </a:endParaRPr>
          </a:p>
        </p:txBody>
      </p:sp>
      <p:sp>
        <p:nvSpPr>
          <p:cNvPr id="43" name="Объект 2">
            <a:extLst>
              <a:ext uri="{FF2B5EF4-FFF2-40B4-BE49-F238E27FC236}">
                <a16:creationId xmlns:a16="http://schemas.microsoft.com/office/drawing/2014/main" id="{C9476C46-D56B-4D75-86FB-CE569C76B060}"/>
              </a:ext>
            </a:extLst>
          </p:cNvPr>
          <p:cNvSpPr>
            <a:spLocks noGrp="1"/>
          </p:cNvSpPr>
          <p:nvPr>
            <p:ph sz="quarter" idx="1"/>
          </p:nvPr>
        </p:nvSpPr>
        <p:spPr>
          <a:xfrm>
            <a:off x="720132" y="1570011"/>
            <a:ext cx="7966668" cy="4774227"/>
          </a:xfrm>
        </p:spPr>
        <p:txBody>
          <a:bodyPr>
            <a:normAutofit/>
          </a:bodyPr>
          <a:lstStyle/>
          <a:p>
            <a:r>
              <a:rPr lang="en-US" sz="1400" dirty="0">
                <a:latin typeface="Cambria" panose="02040503050406030204" pitchFamily="18" charset="0"/>
                <a:ea typeface="Cambria" panose="02040503050406030204" pitchFamily="18" charset="0"/>
              </a:rPr>
              <a:t>Since 2004, our team of professionals has been actively involved in the development of technology for the processing of waste aluminum salt slags (salt cakes).</a:t>
            </a:r>
          </a:p>
          <a:p>
            <a:r>
              <a:rPr lang="en-US" sz="1400" dirty="0">
                <a:latin typeface="Cambria" panose="02040503050406030204" pitchFamily="18" charset="0"/>
                <a:ea typeface="Cambria" panose="02040503050406030204" pitchFamily="18" charset="0"/>
              </a:rPr>
              <a:t>In 2010, a wet processing technology for this product was established, which was finalized at a pilot production.</a:t>
            </a:r>
          </a:p>
          <a:p>
            <a:endParaRPr lang="en-GB" sz="500" dirty="0"/>
          </a:p>
          <a:p>
            <a:r>
              <a:rPr lang="en-GB" sz="1400" dirty="0"/>
              <a:t>In the period up to 2014, we were quite successful in processing these production wastes to obtain high demand marketable products.</a:t>
            </a:r>
            <a:r>
              <a:rPr lang="en-CH" sz="1400" dirty="0"/>
              <a:t> </a:t>
            </a:r>
            <a:r>
              <a:rPr lang="en-GB" sz="1400" dirty="0"/>
              <a:t>Waste dumps in the city of Sverdlovsk (Lugansk region), small volumes in the Donetsk region were used as the basic industrial raw materials. There’ve been also conducted processing of aluminium salt slags from the raw material of dumps located in Russia.</a:t>
            </a:r>
            <a:endParaRPr lang="en-CH" sz="1400" dirty="0"/>
          </a:p>
          <a:p>
            <a:r>
              <a:rPr lang="en-GB" sz="1400" dirty="0"/>
              <a:t>In August 2022, a complex for processing salt slags was launched in the Rostov region (low capacity up to 1000 tons/month).</a:t>
            </a:r>
          </a:p>
          <a:p>
            <a:r>
              <a:rPr lang="en-GB" sz="1400" dirty="0"/>
              <a:t> Work is currently underway to improve the technology and obtain new commercial products</a:t>
            </a:r>
            <a:endParaRPr lang="ru-RU" sz="1400" dirty="0"/>
          </a:p>
          <a:p>
            <a:endParaRPr lang="ru-RU" sz="1400" dirty="0"/>
          </a:p>
          <a:p>
            <a:r>
              <a:rPr lang="en-GB" sz="1400" b="1" dirty="0"/>
              <a:t>We propose the creation of a similar production facility designed for deep processing of </a:t>
            </a:r>
            <a:r>
              <a:rPr lang="en-GB" sz="1400" b="1" dirty="0" err="1"/>
              <a:t>aluminum</a:t>
            </a:r>
            <a:r>
              <a:rPr lang="en-GB" sz="1400" b="1" dirty="0"/>
              <a:t> salt slags (salt cakes)</a:t>
            </a:r>
          </a:p>
          <a:p>
            <a:pPr lvl="1"/>
            <a:r>
              <a:rPr lang="en-GB" sz="1400" dirty="0"/>
              <a:t>The proposed scheme for processing dump salt slags includes leaching of the salt part, filtration of the aqueous solution and its subsequent evaporation to obtain a recycled flux.</a:t>
            </a:r>
          </a:p>
          <a:p>
            <a:pPr lvl="1"/>
            <a:r>
              <a:rPr lang="en-GB" sz="1400" dirty="0"/>
              <a:t>At the same time, with the help of this technology, pure </a:t>
            </a:r>
            <a:r>
              <a:rPr lang="en-GB" sz="1400" dirty="0" err="1"/>
              <a:t>aluminum</a:t>
            </a:r>
            <a:r>
              <a:rPr lang="en-GB" sz="1400" dirty="0"/>
              <a:t> pellets suitable for melting, as well as neutralized impurities, are obtained.</a:t>
            </a:r>
          </a:p>
          <a:p>
            <a:endParaRPr lang="en-CH" sz="1400" b="1" dirty="0"/>
          </a:p>
          <a:p>
            <a:endParaRPr lang="uk-UA" sz="1400" dirty="0"/>
          </a:p>
        </p:txBody>
      </p:sp>
      <p:sp>
        <p:nvSpPr>
          <p:cNvPr id="9" name="Стрелка: вниз 8">
            <a:extLst>
              <a:ext uri="{FF2B5EF4-FFF2-40B4-BE49-F238E27FC236}">
                <a16:creationId xmlns:a16="http://schemas.microsoft.com/office/drawing/2014/main" id="{E3892FE7-5FBB-48B0-B40F-84054A013E08}"/>
              </a:ext>
            </a:extLst>
          </p:cNvPr>
          <p:cNvSpPr/>
          <p:nvPr/>
        </p:nvSpPr>
        <p:spPr>
          <a:xfrm>
            <a:off x="6251616" y="4546210"/>
            <a:ext cx="801324" cy="250942"/>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Заголовок 21">
            <a:extLst>
              <a:ext uri="{FF2B5EF4-FFF2-40B4-BE49-F238E27FC236}">
                <a16:creationId xmlns:a16="http://schemas.microsoft.com/office/drawing/2014/main" id="{0FDEE5B8-150C-4761-9E9D-B256A8E34DA3}"/>
              </a:ext>
            </a:extLst>
          </p:cNvPr>
          <p:cNvSpPr txBox="1">
            <a:spLocks/>
          </p:cNvSpPr>
          <p:nvPr/>
        </p:nvSpPr>
        <p:spPr>
          <a:xfrm>
            <a:off x="720132" y="885599"/>
            <a:ext cx="7966668" cy="634082"/>
          </a:xfrm>
          <a:prstGeom prst="rect">
            <a:avLst/>
          </a:prstGeom>
        </p:spPr>
        <p:txBody>
          <a:bodyPr bIns="91440" anchor="t" anchorCtr="0">
            <a:normAutofit fontScale="77500" lnSpcReduction="20000"/>
          </a:bodyPr>
          <a:lstStyle>
            <a:defPPr>
              <a:defRPr lang="ru-RU"/>
            </a:defPPr>
            <a:lvl1pPr>
              <a:spcBef>
                <a:spcPct val="0"/>
              </a:spcBef>
              <a:buNone/>
              <a:defRPr kumimoji="0" sz="2800" b="1" i="0">
                <a:solidFill>
                  <a:schemeClr val="accent5">
                    <a:lumMod val="75000"/>
                  </a:schemeClr>
                </a:solidFill>
                <a:latin typeface="+mj-lt"/>
                <a:ea typeface="+mj-ea"/>
                <a:cs typeface="+mj-cs"/>
              </a:defRPr>
            </a:lvl1pPr>
          </a:lstStyle>
          <a:p>
            <a:r>
              <a:rPr lang="en-GB" dirty="0"/>
              <a:t>Project history and successful implementation of own small projects</a:t>
            </a:r>
          </a:p>
        </p:txBody>
      </p:sp>
      <p:sp>
        <p:nvSpPr>
          <p:cNvPr id="11" name="Стрелка: вниз 8">
            <a:extLst>
              <a:ext uri="{FF2B5EF4-FFF2-40B4-BE49-F238E27FC236}">
                <a16:creationId xmlns:a16="http://schemas.microsoft.com/office/drawing/2014/main" id="{E3892FE7-5FBB-48B0-B40F-84054A013E08}"/>
              </a:ext>
            </a:extLst>
          </p:cNvPr>
          <p:cNvSpPr/>
          <p:nvPr/>
        </p:nvSpPr>
        <p:spPr>
          <a:xfrm>
            <a:off x="6213845" y="2456513"/>
            <a:ext cx="801324" cy="250942"/>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3176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4036F3-EABB-4CDE-B508-90CBF7CB056C}"/>
              </a:ext>
            </a:extLst>
          </p:cNvPr>
          <p:cNvSpPr>
            <a:spLocks noGrp="1"/>
          </p:cNvSpPr>
          <p:nvPr>
            <p:ph type="title"/>
          </p:nvPr>
        </p:nvSpPr>
        <p:spPr>
          <a:xfrm>
            <a:off x="628650" y="97668"/>
            <a:ext cx="7886700" cy="580217"/>
          </a:xfrm>
        </p:spPr>
        <p:txBody>
          <a:bodyPr bIns="91440" anchor="b" anchorCtr="0">
            <a:normAutofit fontScale="90000"/>
          </a:bodyPr>
          <a:lstStyle/>
          <a:p>
            <a:pPr algn="ctr"/>
            <a:r>
              <a:rPr lang="en-GB" b="1" dirty="0">
                <a:solidFill>
                  <a:schemeClr val="accent5">
                    <a:lumMod val="75000"/>
                  </a:schemeClr>
                </a:solidFill>
                <a:cs typeface="Times New Roman" pitchFamily="18" charset="0"/>
              </a:rPr>
              <a:t>Technology</a:t>
            </a:r>
            <a:endParaRPr lang="ru-RU" b="1" dirty="0">
              <a:solidFill>
                <a:schemeClr val="accent5">
                  <a:lumMod val="75000"/>
                </a:schemeClr>
              </a:solidFill>
              <a:cs typeface="Times New Roman" pitchFamily="18" charset="0"/>
            </a:endParaRPr>
          </a:p>
        </p:txBody>
      </p:sp>
      <p:sp>
        <p:nvSpPr>
          <p:cNvPr id="3" name="Прямоугольник 77">
            <a:extLst>
              <a:ext uri="{FF2B5EF4-FFF2-40B4-BE49-F238E27FC236}">
                <a16:creationId xmlns:a16="http://schemas.microsoft.com/office/drawing/2014/main" id="{646657D5-A5EA-BAE0-4D23-AC4696F7BFF7}"/>
              </a:ext>
            </a:extLst>
          </p:cNvPr>
          <p:cNvSpPr/>
          <p:nvPr/>
        </p:nvSpPr>
        <p:spPr>
          <a:xfrm>
            <a:off x="724273" y="5229071"/>
            <a:ext cx="7966668" cy="1188684"/>
          </a:xfrm>
          <a:prstGeom prst="rect">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a:extLst>
              <a:ext uri="{FF2B5EF4-FFF2-40B4-BE49-F238E27FC236}">
                <a16:creationId xmlns:a16="http://schemas.microsoft.com/office/drawing/2014/main" id="{98DF1F28-4AB9-E4F1-D260-315CBDC3544F}"/>
              </a:ext>
            </a:extLst>
          </p:cNvPr>
          <p:cNvSpPr txBox="1">
            <a:spLocks/>
          </p:cNvSpPr>
          <p:nvPr/>
        </p:nvSpPr>
        <p:spPr>
          <a:xfrm>
            <a:off x="417918" y="6344238"/>
            <a:ext cx="457200" cy="457200"/>
          </a:xfrm>
          <a:prstGeom prst="ellipse">
            <a:avLst/>
          </a:prstGeom>
          <a:noFill/>
        </p:spPr>
        <p:txBody>
          <a:bodyPr wrap="none" lIns="0" tIns="0" rIns="0" bIns="0" anchor="ctr" anchorCtr="1">
            <a:noAutofit/>
          </a:bodyPr>
          <a:lstStyle>
            <a:defPPr>
              <a:defRPr lang="ru-RU"/>
            </a:defPPr>
            <a:lvl1pPr marL="0" algn="ctr" defTabSz="914400" rtl="0" eaLnBrk="1" latinLnBrk="0" hangingPunct="1">
              <a:defRPr kumimoji="0" sz="1200" kern="1200">
                <a:solidFill>
                  <a:schemeClr val="accent1">
                    <a:lumMod val="75000"/>
                  </a:schemeClr>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03FB5-45D7-4A9D-971B-234E3B90391E}" type="slidenum">
              <a:rPr lang="ru-RU" smtClean="0"/>
              <a:pPr/>
              <a:t>5</a:t>
            </a:fld>
            <a:endParaRPr lang="ru-RU"/>
          </a:p>
        </p:txBody>
      </p:sp>
      <p:sp>
        <p:nvSpPr>
          <p:cNvPr id="6" name="Заголовок 21">
            <a:extLst>
              <a:ext uri="{FF2B5EF4-FFF2-40B4-BE49-F238E27FC236}">
                <a16:creationId xmlns:a16="http://schemas.microsoft.com/office/drawing/2014/main" id="{75425DAC-EB14-24B7-83DC-0B2EAD52E34A}"/>
              </a:ext>
            </a:extLst>
          </p:cNvPr>
          <p:cNvSpPr txBox="1">
            <a:spLocks/>
          </p:cNvSpPr>
          <p:nvPr/>
        </p:nvSpPr>
        <p:spPr>
          <a:xfrm>
            <a:off x="844008" y="966029"/>
            <a:ext cx="7966668" cy="634082"/>
          </a:xfrm>
          <a:prstGeom prst="rect">
            <a:avLst/>
          </a:prstGeom>
        </p:spPr>
        <p:txBody>
          <a:bodyPr bIns="91440" anchor="t" anchorCtr="0">
            <a:normAutofit/>
          </a:bodyPr>
          <a:lstStyle>
            <a:defPPr>
              <a:defRPr lang="ru-RU"/>
            </a:defPPr>
            <a:lvl1pPr>
              <a:spcBef>
                <a:spcPct val="0"/>
              </a:spcBef>
              <a:buNone/>
              <a:defRPr kumimoji="0" sz="2800" b="1" i="0">
                <a:solidFill>
                  <a:schemeClr val="accent5">
                    <a:lumMod val="75000"/>
                  </a:schemeClr>
                </a:solidFill>
                <a:latin typeface="+mj-lt"/>
                <a:ea typeface="+mj-ea"/>
                <a:cs typeface="+mj-cs"/>
              </a:defRPr>
            </a:lvl1pPr>
          </a:lstStyle>
          <a:p>
            <a:r>
              <a:rPr lang="en-US" sz="2000" dirty="0">
                <a:latin typeface="Calibri" panose="020F0502020204030204" pitchFamily="34" charset="0"/>
                <a:cs typeface="Calibri" panose="020F0502020204030204" pitchFamily="34" charset="0"/>
              </a:rPr>
              <a:t>Scheme</a:t>
            </a:r>
            <a:endParaRPr lang="ru-RU" sz="2000" dirty="0">
              <a:latin typeface="Calibri" panose="020F0502020204030204" pitchFamily="34" charset="0"/>
              <a:cs typeface="Calibri" panose="020F0502020204030204" pitchFamily="34" charset="0"/>
            </a:endParaRPr>
          </a:p>
        </p:txBody>
      </p:sp>
      <p:sp>
        <p:nvSpPr>
          <p:cNvPr id="7" name="AutoShape 36">
            <a:extLst>
              <a:ext uri="{FF2B5EF4-FFF2-40B4-BE49-F238E27FC236}">
                <a16:creationId xmlns:a16="http://schemas.microsoft.com/office/drawing/2014/main" id="{971AD05C-2847-AC01-D5D1-F92DC11269A7}"/>
              </a:ext>
            </a:extLst>
          </p:cNvPr>
          <p:cNvSpPr>
            <a:spLocks noChangeArrowheads="1"/>
          </p:cNvSpPr>
          <p:nvPr/>
        </p:nvSpPr>
        <p:spPr bwMode="auto">
          <a:xfrm>
            <a:off x="3555752" y="1108153"/>
            <a:ext cx="1771650" cy="552450"/>
          </a:xfrm>
          <a:prstGeom prst="roundRect">
            <a:avLst>
              <a:gd name="adj" fmla="val 16667"/>
            </a:avLst>
          </a:prstGeom>
          <a:solidFill>
            <a:srgbClr val="F2DBDB"/>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Salt aluminum slag</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 name="AutoShape 35">
            <a:extLst>
              <a:ext uri="{FF2B5EF4-FFF2-40B4-BE49-F238E27FC236}">
                <a16:creationId xmlns:a16="http://schemas.microsoft.com/office/drawing/2014/main" id="{534E0D07-F96A-98BC-949E-BB4DEA9B226A}"/>
              </a:ext>
            </a:extLst>
          </p:cNvPr>
          <p:cNvSpPr>
            <a:spLocks noChangeArrowheads="1"/>
          </p:cNvSpPr>
          <p:nvPr/>
        </p:nvSpPr>
        <p:spPr bwMode="auto">
          <a:xfrm>
            <a:off x="1116682" y="1975970"/>
            <a:ext cx="1419225" cy="76200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Aluminum kinglet</a:t>
            </a:r>
          </a:p>
        </p:txBody>
      </p:sp>
      <p:sp>
        <p:nvSpPr>
          <p:cNvPr id="10" name="AutoShape 34">
            <a:extLst>
              <a:ext uri="{FF2B5EF4-FFF2-40B4-BE49-F238E27FC236}">
                <a16:creationId xmlns:a16="http://schemas.microsoft.com/office/drawing/2014/main" id="{2FEFFA26-358B-6DE5-2793-174B4AA38486}"/>
              </a:ext>
            </a:extLst>
          </p:cNvPr>
          <p:cNvSpPr>
            <a:spLocks noChangeArrowheads="1"/>
          </p:cNvSpPr>
          <p:nvPr/>
        </p:nvSpPr>
        <p:spPr bwMode="auto">
          <a:xfrm>
            <a:off x="3555082" y="1975970"/>
            <a:ext cx="1485900" cy="76200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Al</a:t>
            </a:r>
            <a:r>
              <a:rPr kumimoji="0" lang="ru-RU" sz="1400" b="1" i="0" u="none" strike="noStrike" cap="none" normalizeH="0" baseline="-30000" dirty="0">
                <a:ln>
                  <a:noFill/>
                </a:ln>
                <a:solidFill>
                  <a:srgbClr val="C00000"/>
                </a:solidFill>
                <a:effectLst/>
                <a:latin typeface="Times New Roman" pitchFamily="18" charset="0"/>
                <a:ea typeface="Calibri" pitchFamily="34" charset="0"/>
                <a:cs typeface="Times New Roman" pitchFamily="18" charset="0"/>
              </a:rPr>
              <a:t>2</a:t>
            </a: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O</a:t>
            </a:r>
            <a:r>
              <a:rPr kumimoji="0" lang="ru-RU" sz="1400" b="1" i="0" u="none" strike="noStrike" cap="none" normalizeH="0" baseline="-30000" dirty="0">
                <a:ln>
                  <a:noFill/>
                </a:ln>
                <a:solidFill>
                  <a:srgbClr val="C00000"/>
                </a:solidFill>
                <a:effectLst/>
                <a:latin typeface="Times New Roman" pitchFamily="18" charset="0"/>
                <a:ea typeface="Calibri" pitchFamily="34" charset="0"/>
                <a:cs typeface="Times New Roman" pitchFamily="18" charset="0"/>
              </a:rPr>
              <a:t>3</a:t>
            </a: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+SiO</a:t>
            </a:r>
            <a:r>
              <a:rPr lang="ru-RU" sz="1400" b="1" baseline="-30000" dirty="0">
                <a:solidFill>
                  <a:srgbClr val="C00000"/>
                </a:solidFill>
                <a:latin typeface="Times New Roman" pitchFamily="18" charset="0"/>
                <a:ea typeface="Calibri" pitchFamily="34" charset="0"/>
                <a:cs typeface="Times New Roman" pitchFamily="18" charset="0"/>
              </a:rPr>
              <a:t>2</a:t>
            </a: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a:ln>
                  <a:noFill/>
                </a:ln>
                <a:solidFill>
                  <a:srgbClr val="C00000"/>
                </a:solidFill>
                <a:effectLst/>
                <a:latin typeface="Times New Roman" pitchFamily="18" charset="0"/>
                <a:ea typeface="Calibri" pitchFamily="34" charset="0"/>
                <a:cs typeface="Times New Roman" pitchFamily="18" charset="0"/>
              </a:rPr>
              <a:t>Alumoflus</a:t>
            </a: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1" name="AutoShape 33">
            <a:extLst>
              <a:ext uri="{FF2B5EF4-FFF2-40B4-BE49-F238E27FC236}">
                <a16:creationId xmlns:a16="http://schemas.microsoft.com/office/drawing/2014/main" id="{B4A6E43B-F911-8D45-FEC2-A439724EE76E}"/>
              </a:ext>
            </a:extLst>
          </p:cNvPr>
          <p:cNvSpPr>
            <a:spLocks noChangeArrowheads="1"/>
          </p:cNvSpPr>
          <p:nvPr/>
        </p:nvSpPr>
        <p:spPr bwMode="auto">
          <a:xfrm>
            <a:off x="5717257" y="1975970"/>
            <a:ext cx="1838325" cy="762000"/>
          </a:xfrm>
          <a:prstGeom prst="roundRect">
            <a:avLst>
              <a:gd name="adj" fmla="val 16667"/>
            </a:avLst>
          </a:prstGeom>
          <a:solidFill>
            <a:srgbClr val="F2DBDB"/>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A mixture of sodium and potassium salts</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 name="AutoShape 32">
            <a:extLst>
              <a:ext uri="{FF2B5EF4-FFF2-40B4-BE49-F238E27FC236}">
                <a16:creationId xmlns:a16="http://schemas.microsoft.com/office/drawing/2014/main" id="{F94113C8-3FEB-F3A1-68A2-468A41F2098A}"/>
              </a:ext>
            </a:extLst>
          </p:cNvPr>
          <p:cNvSpPr>
            <a:spLocks noChangeShapeType="1"/>
          </p:cNvSpPr>
          <p:nvPr/>
        </p:nvSpPr>
        <p:spPr bwMode="auto">
          <a:xfrm flipH="1">
            <a:off x="2478757" y="1404470"/>
            <a:ext cx="1076325" cy="5715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 name="AutoShape 31">
            <a:extLst>
              <a:ext uri="{FF2B5EF4-FFF2-40B4-BE49-F238E27FC236}">
                <a16:creationId xmlns:a16="http://schemas.microsoft.com/office/drawing/2014/main" id="{6FE8A766-123E-A639-1753-F941B5184487}"/>
              </a:ext>
            </a:extLst>
          </p:cNvPr>
          <p:cNvSpPr>
            <a:spLocks noChangeShapeType="1"/>
          </p:cNvSpPr>
          <p:nvPr/>
        </p:nvSpPr>
        <p:spPr bwMode="auto">
          <a:xfrm>
            <a:off x="4307557" y="1680695"/>
            <a:ext cx="0" cy="2952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7" name="AutoShape 30">
            <a:extLst>
              <a:ext uri="{FF2B5EF4-FFF2-40B4-BE49-F238E27FC236}">
                <a16:creationId xmlns:a16="http://schemas.microsoft.com/office/drawing/2014/main" id="{1ACFC8DD-79CC-4AD6-32E7-4F774B66C5A0}"/>
              </a:ext>
            </a:extLst>
          </p:cNvPr>
          <p:cNvSpPr>
            <a:spLocks noChangeShapeType="1"/>
          </p:cNvSpPr>
          <p:nvPr/>
        </p:nvSpPr>
        <p:spPr bwMode="auto">
          <a:xfrm>
            <a:off x="5279107" y="1680695"/>
            <a:ext cx="485775" cy="342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3" name="AutoShape 27">
            <a:extLst>
              <a:ext uri="{FF2B5EF4-FFF2-40B4-BE49-F238E27FC236}">
                <a16:creationId xmlns:a16="http://schemas.microsoft.com/office/drawing/2014/main" id="{3858F042-BA36-2526-D761-20E062572BAD}"/>
              </a:ext>
            </a:extLst>
          </p:cNvPr>
          <p:cNvSpPr>
            <a:spLocks noChangeArrowheads="1"/>
          </p:cNvSpPr>
          <p:nvPr/>
        </p:nvSpPr>
        <p:spPr bwMode="auto">
          <a:xfrm>
            <a:off x="1116682" y="2995145"/>
            <a:ext cx="1419225" cy="752475"/>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Secondary </a:t>
            </a:r>
            <a:r>
              <a:rPr kumimoji="0" lang="en-US" sz="1400" b="1" i="0" u="none" strike="noStrike" cap="none" normalizeH="0" baseline="0" dirty="0" err="1">
                <a:ln>
                  <a:noFill/>
                </a:ln>
                <a:solidFill>
                  <a:srgbClr val="C00000"/>
                </a:solidFill>
                <a:effectLst/>
                <a:latin typeface="Times New Roman" pitchFamily="18" charset="0"/>
                <a:ea typeface="Calibri" pitchFamily="34" charset="0"/>
                <a:cs typeface="Times New Roman" pitchFamily="18" charset="0"/>
              </a:rPr>
              <a:t>aluminium</a:t>
            </a:r>
            <a:endParaRPr kumimoji="0" lang="ru-RU"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АВ-87</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 name="AutoShape 26">
            <a:extLst>
              <a:ext uri="{FF2B5EF4-FFF2-40B4-BE49-F238E27FC236}">
                <a16:creationId xmlns:a16="http://schemas.microsoft.com/office/drawing/2014/main" id="{CA76DA63-CC82-5F83-8CCB-57461D9A9804}"/>
              </a:ext>
            </a:extLst>
          </p:cNvPr>
          <p:cNvSpPr>
            <a:spLocks noChangeShapeType="1"/>
          </p:cNvSpPr>
          <p:nvPr/>
        </p:nvSpPr>
        <p:spPr bwMode="auto">
          <a:xfrm>
            <a:off x="1821532" y="2737970"/>
            <a:ext cx="0" cy="2571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 name="AutoShape 25">
            <a:extLst>
              <a:ext uri="{FF2B5EF4-FFF2-40B4-BE49-F238E27FC236}">
                <a16:creationId xmlns:a16="http://schemas.microsoft.com/office/drawing/2014/main" id="{95388EE4-A300-0FF9-12DE-51DAE4728154}"/>
              </a:ext>
            </a:extLst>
          </p:cNvPr>
          <p:cNvSpPr>
            <a:spLocks noChangeArrowheads="1"/>
          </p:cNvSpPr>
          <p:nvPr/>
        </p:nvSpPr>
        <p:spPr bwMode="auto">
          <a:xfrm>
            <a:off x="1116682" y="4004795"/>
            <a:ext cx="1419225" cy="915987"/>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Ferrous and non-ferrous metallurgy</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6" name="AutoShape 24">
            <a:extLst>
              <a:ext uri="{FF2B5EF4-FFF2-40B4-BE49-F238E27FC236}">
                <a16:creationId xmlns:a16="http://schemas.microsoft.com/office/drawing/2014/main" id="{29A12807-F6C0-708E-C76C-89F0B1B4A7F2}"/>
              </a:ext>
            </a:extLst>
          </p:cNvPr>
          <p:cNvSpPr>
            <a:spLocks noChangeShapeType="1"/>
          </p:cNvSpPr>
          <p:nvPr/>
        </p:nvSpPr>
        <p:spPr bwMode="auto">
          <a:xfrm>
            <a:off x="1821532" y="3747620"/>
            <a:ext cx="0" cy="257175"/>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7" name="AutoShape 23">
            <a:extLst>
              <a:ext uri="{FF2B5EF4-FFF2-40B4-BE49-F238E27FC236}">
                <a16:creationId xmlns:a16="http://schemas.microsoft.com/office/drawing/2014/main" id="{EA1CBBA8-50E1-A7F5-2331-B541BFB2238F}"/>
              </a:ext>
            </a:extLst>
          </p:cNvPr>
          <p:cNvSpPr>
            <a:spLocks noChangeArrowheads="1"/>
          </p:cNvSpPr>
          <p:nvPr/>
        </p:nvSpPr>
        <p:spPr bwMode="auto">
          <a:xfrm>
            <a:off x="2716882" y="4004795"/>
            <a:ext cx="1314450" cy="57150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a:latin typeface="Times New Roman" pitchFamily="18" charset="0"/>
                <a:ea typeface="Calibri" pitchFamily="34" charset="0"/>
                <a:cs typeface="Times New Roman" pitchFamily="18" charset="0"/>
              </a:rPr>
              <a:t>C</a:t>
            </a: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ement industry</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9" name="AutoShape 22">
            <a:extLst>
              <a:ext uri="{FF2B5EF4-FFF2-40B4-BE49-F238E27FC236}">
                <a16:creationId xmlns:a16="http://schemas.microsoft.com/office/drawing/2014/main" id="{4258E385-1946-14C6-755C-104463203F58}"/>
              </a:ext>
            </a:extLst>
          </p:cNvPr>
          <p:cNvSpPr>
            <a:spLocks noChangeShapeType="1"/>
          </p:cNvSpPr>
          <p:nvPr/>
        </p:nvSpPr>
        <p:spPr bwMode="auto">
          <a:xfrm flipH="1">
            <a:off x="2478757" y="2737970"/>
            <a:ext cx="1123950" cy="1314450"/>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1" name="AutoShape 21">
            <a:extLst>
              <a:ext uri="{FF2B5EF4-FFF2-40B4-BE49-F238E27FC236}">
                <a16:creationId xmlns:a16="http://schemas.microsoft.com/office/drawing/2014/main" id="{23544FA3-26BB-2F96-F8CE-0C45AABB3765}"/>
              </a:ext>
            </a:extLst>
          </p:cNvPr>
          <p:cNvSpPr>
            <a:spLocks noChangeArrowheads="1"/>
          </p:cNvSpPr>
          <p:nvPr/>
        </p:nvSpPr>
        <p:spPr bwMode="auto">
          <a:xfrm>
            <a:off x="4155157" y="4004795"/>
            <a:ext cx="1428750" cy="57150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a:latin typeface="Times New Roman" pitchFamily="18" charset="0"/>
                <a:cs typeface="Times New Roman" pitchFamily="18" charset="0"/>
              </a:rPr>
              <a:t>Oil &amp; gas industry</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AutoShape 20">
            <a:extLst>
              <a:ext uri="{FF2B5EF4-FFF2-40B4-BE49-F238E27FC236}">
                <a16:creationId xmlns:a16="http://schemas.microsoft.com/office/drawing/2014/main" id="{8EDDD8D8-DD34-5E06-DDAE-3AF3045C7577}"/>
              </a:ext>
            </a:extLst>
          </p:cNvPr>
          <p:cNvSpPr>
            <a:spLocks noChangeShapeType="1"/>
          </p:cNvSpPr>
          <p:nvPr/>
        </p:nvSpPr>
        <p:spPr bwMode="auto">
          <a:xfrm flipH="1">
            <a:off x="3364582" y="2737970"/>
            <a:ext cx="504825" cy="1266825"/>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5" name="AutoShape 19">
            <a:extLst>
              <a:ext uri="{FF2B5EF4-FFF2-40B4-BE49-F238E27FC236}">
                <a16:creationId xmlns:a16="http://schemas.microsoft.com/office/drawing/2014/main" id="{D305A903-97E7-6EC5-2D3D-A5F9A0FA0A2F}"/>
              </a:ext>
            </a:extLst>
          </p:cNvPr>
          <p:cNvSpPr>
            <a:spLocks noChangeShapeType="1"/>
          </p:cNvSpPr>
          <p:nvPr/>
        </p:nvSpPr>
        <p:spPr bwMode="auto">
          <a:xfrm>
            <a:off x="4707607" y="2737970"/>
            <a:ext cx="219075" cy="1266825"/>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7" name="AutoShape 18">
            <a:extLst>
              <a:ext uri="{FF2B5EF4-FFF2-40B4-BE49-F238E27FC236}">
                <a16:creationId xmlns:a16="http://schemas.microsoft.com/office/drawing/2014/main" id="{45F5D0D9-0953-35FA-CBE7-768892C7D1DD}"/>
              </a:ext>
            </a:extLst>
          </p:cNvPr>
          <p:cNvSpPr>
            <a:spLocks noChangeArrowheads="1"/>
          </p:cNvSpPr>
          <p:nvPr/>
        </p:nvSpPr>
        <p:spPr bwMode="auto">
          <a:xfrm>
            <a:off x="6126832" y="3042770"/>
            <a:ext cx="400050" cy="1811337"/>
          </a:xfrm>
          <a:prstGeom prst="roundRect">
            <a:avLst>
              <a:gd name="adj" fmla="val 16667"/>
            </a:avLst>
          </a:prstGeom>
          <a:solidFill>
            <a:srgbClr val="F2DBDB"/>
          </a:solidFill>
          <a:ln w="9525">
            <a:solidFill>
              <a:srgbClr val="000000"/>
            </a:solidFill>
            <a:round/>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Power companies</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9" name="AutoShape 17">
            <a:extLst>
              <a:ext uri="{FF2B5EF4-FFF2-40B4-BE49-F238E27FC236}">
                <a16:creationId xmlns:a16="http://schemas.microsoft.com/office/drawing/2014/main" id="{BFEBB1F0-728C-136E-D413-C58C89DC37BA}"/>
              </a:ext>
            </a:extLst>
          </p:cNvPr>
          <p:cNvSpPr>
            <a:spLocks noChangeArrowheads="1"/>
          </p:cNvSpPr>
          <p:nvPr/>
        </p:nvSpPr>
        <p:spPr bwMode="auto">
          <a:xfrm>
            <a:off x="6660232" y="3042770"/>
            <a:ext cx="390525" cy="1811337"/>
          </a:xfrm>
          <a:prstGeom prst="roundRect">
            <a:avLst>
              <a:gd name="adj" fmla="val 16667"/>
            </a:avLst>
          </a:prstGeom>
          <a:solidFill>
            <a:srgbClr val="F2DBDB"/>
          </a:solidFill>
          <a:ln w="9525">
            <a:solidFill>
              <a:srgbClr val="000000"/>
            </a:solidFill>
            <a:round/>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Transportation</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1" name="AutoShape 16">
            <a:extLst>
              <a:ext uri="{FF2B5EF4-FFF2-40B4-BE49-F238E27FC236}">
                <a16:creationId xmlns:a16="http://schemas.microsoft.com/office/drawing/2014/main" id="{0D3AD944-0594-4D32-E7B2-687D102C93FC}"/>
              </a:ext>
            </a:extLst>
          </p:cNvPr>
          <p:cNvSpPr>
            <a:spLocks noChangeArrowheads="1"/>
          </p:cNvSpPr>
          <p:nvPr/>
        </p:nvSpPr>
        <p:spPr bwMode="auto">
          <a:xfrm>
            <a:off x="7156152" y="3052369"/>
            <a:ext cx="390525" cy="1811337"/>
          </a:xfrm>
          <a:prstGeom prst="roundRect">
            <a:avLst>
              <a:gd name="adj" fmla="val 16667"/>
            </a:avLst>
          </a:prstGeom>
          <a:solidFill>
            <a:srgbClr val="F2DBDB"/>
          </a:solidFill>
          <a:ln w="9525">
            <a:solidFill>
              <a:srgbClr val="000000"/>
            </a:solidFill>
            <a:round/>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Communal services</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3" name="AutoShape 15">
            <a:extLst>
              <a:ext uri="{FF2B5EF4-FFF2-40B4-BE49-F238E27FC236}">
                <a16:creationId xmlns:a16="http://schemas.microsoft.com/office/drawing/2014/main" id="{9C6EAA2D-A931-F688-3C4E-94B195EC5EC1}"/>
              </a:ext>
            </a:extLst>
          </p:cNvPr>
          <p:cNvSpPr>
            <a:spLocks noChangeShapeType="1"/>
          </p:cNvSpPr>
          <p:nvPr/>
        </p:nvSpPr>
        <p:spPr bwMode="auto">
          <a:xfrm>
            <a:off x="6307807" y="2737970"/>
            <a:ext cx="0" cy="304800"/>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5" name="AutoShape 14">
            <a:extLst>
              <a:ext uri="{FF2B5EF4-FFF2-40B4-BE49-F238E27FC236}">
                <a16:creationId xmlns:a16="http://schemas.microsoft.com/office/drawing/2014/main" id="{3344C30D-5B4E-E059-E718-BA85AF0DA373}"/>
              </a:ext>
            </a:extLst>
          </p:cNvPr>
          <p:cNvSpPr>
            <a:spLocks noChangeShapeType="1"/>
          </p:cNvSpPr>
          <p:nvPr/>
        </p:nvSpPr>
        <p:spPr bwMode="auto">
          <a:xfrm>
            <a:off x="6850732" y="2737970"/>
            <a:ext cx="0" cy="304800"/>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7" name="AutoShape 13">
            <a:extLst>
              <a:ext uri="{FF2B5EF4-FFF2-40B4-BE49-F238E27FC236}">
                <a16:creationId xmlns:a16="http://schemas.microsoft.com/office/drawing/2014/main" id="{99FAFA86-71A6-52BA-CA0C-FF68363E3AF9}"/>
              </a:ext>
            </a:extLst>
          </p:cNvPr>
          <p:cNvSpPr>
            <a:spLocks noChangeShapeType="1"/>
          </p:cNvSpPr>
          <p:nvPr/>
        </p:nvSpPr>
        <p:spPr bwMode="auto">
          <a:xfrm>
            <a:off x="7365082" y="2737970"/>
            <a:ext cx="9525" cy="304800"/>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9" name="AutoShape 12">
            <a:extLst>
              <a:ext uri="{FF2B5EF4-FFF2-40B4-BE49-F238E27FC236}">
                <a16:creationId xmlns:a16="http://schemas.microsoft.com/office/drawing/2014/main" id="{6415C529-3C84-A93C-E55B-1014896D73D1}"/>
              </a:ext>
            </a:extLst>
          </p:cNvPr>
          <p:cNvSpPr>
            <a:spLocks noChangeArrowheads="1"/>
          </p:cNvSpPr>
          <p:nvPr/>
        </p:nvSpPr>
        <p:spPr bwMode="auto">
          <a:xfrm>
            <a:off x="1983457" y="5301208"/>
            <a:ext cx="5619750" cy="381000"/>
          </a:xfrm>
          <a:prstGeom prst="roundRect">
            <a:avLst>
              <a:gd name="adj" fmla="val 16667"/>
            </a:avLst>
          </a:prstGeom>
          <a:solidFill>
            <a:srgbClr val="EAF1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It is possible to carry out work on the separation of potassium and sodium salts</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51" name="AutoShape 11">
            <a:extLst>
              <a:ext uri="{FF2B5EF4-FFF2-40B4-BE49-F238E27FC236}">
                <a16:creationId xmlns:a16="http://schemas.microsoft.com/office/drawing/2014/main" id="{C87AB910-EBC1-39B6-B9D2-81E26F96992B}"/>
              </a:ext>
            </a:extLst>
          </p:cNvPr>
          <p:cNvSpPr>
            <a:spLocks noChangeShapeType="1"/>
          </p:cNvSpPr>
          <p:nvPr/>
        </p:nvSpPr>
        <p:spPr bwMode="auto">
          <a:xfrm>
            <a:off x="7555582" y="2376020"/>
            <a:ext cx="3143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53" name="AutoShape 10">
            <a:extLst>
              <a:ext uri="{FF2B5EF4-FFF2-40B4-BE49-F238E27FC236}">
                <a16:creationId xmlns:a16="http://schemas.microsoft.com/office/drawing/2014/main" id="{8727A17D-9854-F728-D603-25AB80A217D8}"/>
              </a:ext>
            </a:extLst>
          </p:cNvPr>
          <p:cNvSpPr>
            <a:spLocks noChangeShapeType="1"/>
          </p:cNvSpPr>
          <p:nvPr/>
        </p:nvSpPr>
        <p:spPr bwMode="auto">
          <a:xfrm>
            <a:off x="7869907" y="2386653"/>
            <a:ext cx="0" cy="3096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55" name="AutoShape 9">
            <a:extLst>
              <a:ext uri="{FF2B5EF4-FFF2-40B4-BE49-F238E27FC236}">
                <a16:creationId xmlns:a16="http://schemas.microsoft.com/office/drawing/2014/main" id="{C5170DB4-33FE-A114-8901-B72D35C110E7}"/>
              </a:ext>
            </a:extLst>
          </p:cNvPr>
          <p:cNvSpPr>
            <a:spLocks noChangeShapeType="1"/>
          </p:cNvSpPr>
          <p:nvPr/>
        </p:nvSpPr>
        <p:spPr bwMode="auto">
          <a:xfrm flipH="1">
            <a:off x="7603207" y="5491708"/>
            <a:ext cx="2667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57" name="AutoShape 8">
            <a:extLst>
              <a:ext uri="{FF2B5EF4-FFF2-40B4-BE49-F238E27FC236}">
                <a16:creationId xmlns:a16="http://schemas.microsoft.com/office/drawing/2014/main" id="{12F2AA11-DFDC-0A97-3EB1-0207625F3E64}"/>
              </a:ext>
            </a:extLst>
          </p:cNvPr>
          <p:cNvSpPr>
            <a:spLocks noChangeArrowheads="1"/>
          </p:cNvSpPr>
          <p:nvPr/>
        </p:nvSpPr>
        <p:spPr bwMode="auto">
          <a:xfrm>
            <a:off x="2364457" y="5901857"/>
            <a:ext cx="1457325" cy="485775"/>
          </a:xfrm>
          <a:prstGeom prst="roundRect">
            <a:avLst>
              <a:gd name="adj" fmla="val 16667"/>
            </a:avLst>
          </a:prstGeom>
          <a:solidFill>
            <a:srgbClr val="EAF1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latin typeface="Times New Roman" pitchFamily="18" charset="0"/>
                <a:ea typeface="Calibri" pitchFamily="34" charset="0"/>
                <a:cs typeface="Times New Roman" pitchFamily="18" charset="0"/>
              </a:rPr>
              <a:t>S</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odium salt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ru-RU" sz="12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NaCl</a:t>
            </a:r>
            <a: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59" name="AutoShape 7">
            <a:extLst>
              <a:ext uri="{FF2B5EF4-FFF2-40B4-BE49-F238E27FC236}">
                <a16:creationId xmlns:a16="http://schemas.microsoft.com/office/drawing/2014/main" id="{FFE0615C-F482-D821-98B7-46EEC61BCED3}"/>
              </a:ext>
            </a:extLst>
          </p:cNvPr>
          <p:cNvSpPr>
            <a:spLocks noChangeArrowheads="1"/>
          </p:cNvSpPr>
          <p:nvPr/>
        </p:nvSpPr>
        <p:spPr bwMode="auto">
          <a:xfrm>
            <a:off x="5650582" y="5901857"/>
            <a:ext cx="1571625" cy="504825"/>
          </a:xfrm>
          <a:prstGeom prst="roundRect">
            <a:avLst>
              <a:gd name="adj" fmla="val 16667"/>
            </a:avLst>
          </a:prstGeom>
          <a:solidFill>
            <a:srgbClr val="EAF1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Potassium salt</a:t>
            </a:r>
            <a:b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ru-RU" sz="12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KCl</a:t>
            </a:r>
            <a: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 name="AutoShape 6">
            <a:extLst>
              <a:ext uri="{FF2B5EF4-FFF2-40B4-BE49-F238E27FC236}">
                <a16:creationId xmlns:a16="http://schemas.microsoft.com/office/drawing/2014/main" id="{41CAC001-890E-59AC-DFD4-F4DDFA413587}"/>
              </a:ext>
            </a:extLst>
          </p:cNvPr>
          <p:cNvSpPr>
            <a:spLocks noChangeShapeType="1"/>
          </p:cNvSpPr>
          <p:nvPr/>
        </p:nvSpPr>
        <p:spPr bwMode="auto">
          <a:xfrm>
            <a:off x="3078832" y="5693147"/>
            <a:ext cx="0" cy="216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3" name="AutoShape 5">
            <a:extLst>
              <a:ext uri="{FF2B5EF4-FFF2-40B4-BE49-F238E27FC236}">
                <a16:creationId xmlns:a16="http://schemas.microsoft.com/office/drawing/2014/main" id="{964B3A43-9DE7-78B4-65CF-81E647289B9F}"/>
              </a:ext>
            </a:extLst>
          </p:cNvPr>
          <p:cNvSpPr>
            <a:spLocks noChangeShapeType="1"/>
          </p:cNvSpPr>
          <p:nvPr/>
        </p:nvSpPr>
        <p:spPr bwMode="auto">
          <a:xfrm>
            <a:off x="6460207" y="5690724"/>
            <a:ext cx="0" cy="216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5" name="AutoShape 4">
            <a:extLst>
              <a:ext uri="{FF2B5EF4-FFF2-40B4-BE49-F238E27FC236}">
                <a16:creationId xmlns:a16="http://schemas.microsoft.com/office/drawing/2014/main" id="{29321BB2-9B68-00A1-074D-8573929FAC10}"/>
              </a:ext>
            </a:extLst>
          </p:cNvPr>
          <p:cNvSpPr>
            <a:spLocks noChangeShapeType="1"/>
          </p:cNvSpPr>
          <p:nvPr/>
        </p:nvSpPr>
        <p:spPr bwMode="auto">
          <a:xfrm>
            <a:off x="5926807" y="2737970"/>
            <a:ext cx="19050" cy="2011362"/>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7" name="AutoShape 3">
            <a:extLst>
              <a:ext uri="{FF2B5EF4-FFF2-40B4-BE49-F238E27FC236}">
                <a16:creationId xmlns:a16="http://schemas.microsoft.com/office/drawing/2014/main" id="{B640A19F-4532-1D0D-ACD5-26A1590A55E4}"/>
              </a:ext>
            </a:extLst>
          </p:cNvPr>
          <p:cNvSpPr>
            <a:spLocks noChangeShapeType="1"/>
          </p:cNvSpPr>
          <p:nvPr/>
        </p:nvSpPr>
        <p:spPr bwMode="auto">
          <a:xfrm flipH="1">
            <a:off x="2535907" y="4749332"/>
            <a:ext cx="3409950" cy="0"/>
          </a:xfrm>
          <a:prstGeom prst="straightConnector1">
            <a:avLst/>
          </a:pr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9" name="Заголовок 1">
            <a:extLst>
              <a:ext uri="{FF2B5EF4-FFF2-40B4-BE49-F238E27FC236}">
                <a16:creationId xmlns:a16="http://schemas.microsoft.com/office/drawing/2014/main" id="{C5C83BA7-7D29-CDA7-5D9C-E4F8E5D0D7A4}"/>
              </a:ext>
            </a:extLst>
          </p:cNvPr>
          <p:cNvSpPr txBox="1">
            <a:spLocks/>
          </p:cNvSpPr>
          <p:nvPr/>
        </p:nvSpPr>
        <p:spPr>
          <a:xfrm>
            <a:off x="619175" y="4983247"/>
            <a:ext cx="7772400" cy="323747"/>
          </a:xfrm>
          <a:prstGeom prst="rect">
            <a:avLst/>
          </a:prstGeom>
        </p:spPr>
        <p:txBody>
          <a:bodyPr bIns="91440" anchor="b" anchorCtr="0">
            <a:normAutofit fontScale="90000" lnSpcReduction="20000"/>
          </a:bodyPr>
          <a:lstStyle>
            <a:lvl1pPr algn="l" rtl="0" eaLnBrk="1" latinLnBrk="0" hangingPunct="1">
              <a:spcBef>
                <a:spcPct val="0"/>
              </a:spcBef>
              <a:buNone/>
              <a:defRPr kumimoji="0" sz="4000" kern="1200">
                <a:solidFill>
                  <a:schemeClr val="accent1">
                    <a:lumMod val="50000"/>
                  </a:schemeClr>
                </a:solidFill>
                <a:latin typeface="+mj-lt"/>
                <a:ea typeface="+mj-ea"/>
                <a:cs typeface="+mj-cs"/>
              </a:defRPr>
            </a:lvl1pPr>
          </a:lstStyle>
          <a:p>
            <a:pPr marL="0" indent="0" algn="just">
              <a:buNone/>
            </a:pPr>
            <a:r>
              <a:rPr lang="en-US" sz="1600" b="1" u="sng" dirty="0">
                <a:latin typeface="Calibri" panose="020F0502020204030204" pitchFamily="34" charset="0"/>
                <a:cs typeface="Calibri" panose="020F0502020204030204" pitchFamily="34" charset="0"/>
              </a:rPr>
              <a:t>Additional potential</a:t>
            </a:r>
            <a:endParaRPr lang="ru-RU" sz="16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06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33045" y="2248548"/>
            <a:ext cx="8001001" cy="1653145"/>
          </a:xfrm>
          <a:prstGeom prst="rect">
            <a:avLst/>
          </a:prstGeom>
        </p:spPr>
        <p:txBody>
          <a:bodyPr vert="horz" wrap="square" lIns="0" tIns="9525" rIns="0" bIns="0" rtlCol="0">
            <a:spAutoFit/>
          </a:bodyPr>
          <a:lstStyle/>
          <a:p>
            <a:pPr marL="9525" marR="3810" indent="333375" algn="just">
              <a:lnSpc>
                <a:spcPct val="120000"/>
              </a:lnSpc>
              <a:spcBef>
                <a:spcPts val="75"/>
              </a:spcBef>
            </a:pPr>
            <a:r>
              <a:rPr lang="en-GB" sz="1500" spc="-4" dirty="0">
                <a:latin typeface="Calibri"/>
                <a:cs typeface="Calibri"/>
              </a:rPr>
              <a:t>The waste heap was formed as a result of the aluminium production plant. According to independent studies, this slag can be considered a complex mineral raw material that is in high demand on the market. The main processed products are: metallic aluminium (up to 5%), iron (up to 3%), sodium and potassium chlorides (up to 25% in total), aluminium oxide (50%). These products are used in ferrous and non-ferrous metallurgy, cement industry, oil and gas industry, road construction, at enterprises of the fuel and energy complex, housing and utilities sector.</a:t>
            </a:r>
            <a:endParaRPr lang="en-GB" sz="1500" dirty="0">
              <a:latin typeface="Calibri"/>
              <a:cs typeface="Calibri"/>
            </a:endParaRPr>
          </a:p>
        </p:txBody>
      </p:sp>
      <p:sp>
        <p:nvSpPr>
          <p:cNvPr id="4" name="object 4"/>
          <p:cNvSpPr txBox="1">
            <a:spLocks noGrp="1"/>
          </p:cNvSpPr>
          <p:nvPr>
            <p:ph type="title"/>
          </p:nvPr>
        </p:nvSpPr>
        <p:spPr>
          <a:xfrm>
            <a:off x="1152524" y="1143409"/>
            <a:ext cx="6857267" cy="332783"/>
          </a:xfrm>
          <a:prstGeom prst="rect">
            <a:avLst/>
          </a:prstGeom>
        </p:spPr>
        <p:txBody>
          <a:bodyPr vert="horz" wrap="square" lIns="0" tIns="9525" rIns="0" bIns="0" rtlCol="0" anchor="ctr">
            <a:spAutoFit/>
          </a:bodyPr>
          <a:lstStyle/>
          <a:p>
            <a:pPr marL="9525">
              <a:lnSpc>
                <a:spcPct val="100000"/>
              </a:lnSpc>
              <a:spcBef>
                <a:spcPts val="75"/>
              </a:spcBef>
            </a:pPr>
            <a:r>
              <a:rPr lang="en-GB" sz="2100" b="1" spc="-4" dirty="0">
                <a:solidFill>
                  <a:srgbClr val="000000"/>
                </a:solidFill>
              </a:rPr>
              <a:t>History of the emergence of a man-made deposit</a:t>
            </a:r>
            <a:endParaRPr sz="2100" b="1" dirty="0"/>
          </a:p>
        </p:txBody>
      </p:sp>
      <p:sp>
        <p:nvSpPr>
          <p:cNvPr id="5" name="object 2"/>
          <p:cNvSpPr/>
          <p:nvPr/>
        </p:nvSpPr>
        <p:spPr>
          <a:xfrm>
            <a:off x="143083" y="1655375"/>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Tree>
    <p:extLst>
      <p:ext uri="{BB962C8B-B14F-4D97-AF65-F5344CB8AC3E}">
        <p14:creationId xmlns:p14="http://schemas.microsoft.com/office/powerpoint/2010/main" val="299351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43083" y="1250929"/>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pic>
        <p:nvPicPr>
          <p:cNvPr id="12" name="object 3"/>
          <p:cNvPicPr/>
          <p:nvPr/>
        </p:nvPicPr>
        <p:blipFill>
          <a:blip r:embed="rId2" cstate="print"/>
          <a:stretch>
            <a:fillRect/>
          </a:stretch>
        </p:blipFill>
        <p:spPr>
          <a:xfrm>
            <a:off x="6187058" y="1807083"/>
            <a:ext cx="2662047" cy="3534156"/>
          </a:xfrm>
          <a:prstGeom prst="rect">
            <a:avLst/>
          </a:prstGeom>
        </p:spPr>
      </p:pic>
      <p:pic>
        <p:nvPicPr>
          <p:cNvPr id="13" name="object 4"/>
          <p:cNvPicPr/>
          <p:nvPr/>
        </p:nvPicPr>
        <p:blipFill>
          <a:blip r:embed="rId3" cstate="print"/>
          <a:stretch>
            <a:fillRect/>
          </a:stretch>
        </p:blipFill>
        <p:spPr>
          <a:xfrm>
            <a:off x="3238118" y="1807083"/>
            <a:ext cx="2662047" cy="3534156"/>
          </a:xfrm>
          <a:prstGeom prst="rect">
            <a:avLst/>
          </a:prstGeom>
        </p:spPr>
      </p:pic>
      <p:pic>
        <p:nvPicPr>
          <p:cNvPr id="14" name="object 5"/>
          <p:cNvPicPr/>
          <p:nvPr/>
        </p:nvPicPr>
        <p:blipFill>
          <a:blip r:embed="rId4" cstate="print"/>
          <a:stretch>
            <a:fillRect/>
          </a:stretch>
        </p:blipFill>
        <p:spPr>
          <a:xfrm>
            <a:off x="294893" y="1807083"/>
            <a:ext cx="2662047" cy="3534156"/>
          </a:xfrm>
          <a:prstGeom prst="rect">
            <a:avLst/>
          </a:prstGeom>
        </p:spPr>
      </p:pic>
      <p:sp>
        <p:nvSpPr>
          <p:cNvPr id="15" name="object 4"/>
          <p:cNvSpPr txBox="1">
            <a:spLocks noGrp="1"/>
          </p:cNvSpPr>
          <p:nvPr>
            <p:ph type="title"/>
          </p:nvPr>
        </p:nvSpPr>
        <p:spPr>
          <a:xfrm>
            <a:off x="2817719" y="573112"/>
            <a:ext cx="3489928" cy="332783"/>
          </a:xfrm>
          <a:prstGeom prst="rect">
            <a:avLst/>
          </a:prstGeom>
        </p:spPr>
        <p:txBody>
          <a:bodyPr vert="horz" wrap="square" lIns="0" tIns="9525" rIns="0" bIns="0" rtlCol="0" anchor="ctr">
            <a:spAutoFit/>
          </a:bodyPr>
          <a:lstStyle/>
          <a:p>
            <a:pPr marL="9525">
              <a:lnSpc>
                <a:spcPct val="100000"/>
              </a:lnSpc>
              <a:spcBef>
                <a:spcPts val="75"/>
              </a:spcBef>
            </a:pPr>
            <a:r>
              <a:rPr lang="en-GB" sz="2100" b="1" spc="-4" dirty="0">
                <a:solidFill>
                  <a:srgbClr val="000000"/>
                </a:solidFill>
              </a:rPr>
              <a:t>Appearance of the original slag</a:t>
            </a:r>
            <a:endParaRPr sz="2100" b="1" dirty="0"/>
          </a:p>
        </p:txBody>
      </p:sp>
    </p:spTree>
    <p:extLst>
      <p:ext uri="{BB962C8B-B14F-4D97-AF65-F5344CB8AC3E}">
        <p14:creationId xmlns:p14="http://schemas.microsoft.com/office/powerpoint/2010/main" val="52265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86083" y="502773"/>
            <a:ext cx="6553199" cy="332783"/>
          </a:xfrm>
          <a:prstGeom prst="rect">
            <a:avLst/>
          </a:prstGeom>
        </p:spPr>
        <p:txBody>
          <a:bodyPr vert="horz" wrap="square" lIns="0" tIns="9525" rIns="0" bIns="0" rtlCol="0" anchor="ctr">
            <a:spAutoFit/>
          </a:bodyPr>
          <a:lstStyle/>
          <a:p>
            <a:pPr marL="9525">
              <a:lnSpc>
                <a:spcPct val="100000"/>
              </a:lnSpc>
              <a:spcBef>
                <a:spcPts val="75"/>
              </a:spcBef>
            </a:pPr>
            <a:r>
              <a:rPr lang="en-GB" sz="2100" b="1" spc="-4" dirty="0">
                <a:solidFill>
                  <a:srgbClr val="000000"/>
                </a:solidFill>
              </a:rPr>
              <a:t>Chemical composition of raw materials of a man-made deposit</a:t>
            </a:r>
            <a:endParaRPr sz="2100" b="1" dirty="0"/>
          </a:p>
        </p:txBody>
      </p:sp>
      <p:sp>
        <p:nvSpPr>
          <p:cNvPr id="5" name="object 2"/>
          <p:cNvSpPr/>
          <p:nvPr/>
        </p:nvSpPr>
        <p:spPr>
          <a:xfrm>
            <a:off x="204629" y="1163006"/>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graphicFrame>
        <p:nvGraphicFramePr>
          <p:cNvPr id="16" name="object 5"/>
          <p:cNvGraphicFramePr>
            <a:graphicFrameLocks noGrp="1"/>
          </p:cNvGraphicFramePr>
          <p:nvPr>
            <p:extLst>
              <p:ext uri="{D42A27DB-BD31-4B8C-83A1-F6EECF244321}">
                <p14:modId xmlns:p14="http://schemas.microsoft.com/office/powerpoint/2010/main" val="693202406"/>
              </p:ext>
            </p:extLst>
          </p:nvPr>
        </p:nvGraphicFramePr>
        <p:xfrm>
          <a:off x="535804" y="1323400"/>
          <a:ext cx="8053755" cy="4479528"/>
        </p:xfrm>
        <a:graphic>
          <a:graphicData uri="http://schemas.openxmlformats.org/drawingml/2006/table">
            <a:tbl>
              <a:tblPr firstRow="1" bandRow="1">
                <a:tableStyleId>{2D5ABB26-0587-4C30-8999-92F81FD0307C}</a:tableStyleId>
              </a:tblPr>
              <a:tblGrid>
                <a:gridCol w="1204983">
                  <a:extLst>
                    <a:ext uri="{9D8B030D-6E8A-4147-A177-3AD203B41FA5}">
                      <a16:colId xmlns:a16="http://schemas.microsoft.com/office/drawing/2014/main" val="20000"/>
                    </a:ext>
                  </a:extLst>
                </a:gridCol>
                <a:gridCol w="925082">
                  <a:extLst>
                    <a:ext uri="{9D8B030D-6E8A-4147-A177-3AD203B41FA5}">
                      <a16:colId xmlns:a16="http://schemas.microsoft.com/office/drawing/2014/main" val="20001"/>
                    </a:ext>
                  </a:extLst>
                </a:gridCol>
                <a:gridCol w="925081">
                  <a:extLst>
                    <a:ext uri="{9D8B030D-6E8A-4147-A177-3AD203B41FA5}">
                      <a16:colId xmlns:a16="http://schemas.microsoft.com/office/drawing/2014/main" val="20002"/>
                    </a:ext>
                  </a:extLst>
                </a:gridCol>
                <a:gridCol w="925082">
                  <a:extLst>
                    <a:ext uri="{9D8B030D-6E8A-4147-A177-3AD203B41FA5}">
                      <a16:colId xmlns:a16="http://schemas.microsoft.com/office/drawing/2014/main" val="20003"/>
                    </a:ext>
                  </a:extLst>
                </a:gridCol>
                <a:gridCol w="925082">
                  <a:extLst>
                    <a:ext uri="{9D8B030D-6E8A-4147-A177-3AD203B41FA5}">
                      <a16:colId xmlns:a16="http://schemas.microsoft.com/office/drawing/2014/main" val="20004"/>
                    </a:ext>
                  </a:extLst>
                </a:gridCol>
                <a:gridCol w="925081">
                  <a:extLst>
                    <a:ext uri="{9D8B030D-6E8A-4147-A177-3AD203B41FA5}">
                      <a16:colId xmlns:a16="http://schemas.microsoft.com/office/drawing/2014/main" val="20005"/>
                    </a:ext>
                  </a:extLst>
                </a:gridCol>
                <a:gridCol w="924517">
                  <a:extLst>
                    <a:ext uri="{9D8B030D-6E8A-4147-A177-3AD203B41FA5}">
                      <a16:colId xmlns:a16="http://schemas.microsoft.com/office/drawing/2014/main" val="20006"/>
                    </a:ext>
                  </a:extLst>
                </a:gridCol>
                <a:gridCol w="1298847">
                  <a:extLst>
                    <a:ext uri="{9D8B030D-6E8A-4147-A177-3AD203B41FA5}">
                      <a16:colId xmlns:a16="http://schemas.microsoft.com/office/drawing/2014/main" val="20007"/>
                    </a:ext>
                  </a:extLst>
                </a:gridCol>
              </a:tblGrid>
              <a:tr h="339018">
                <a:tc gridSpan="8">
                  <a:txBody>
                    <a:bodyPr/>
                    <a:lstStyle/>
                    <a:p>
                      <a:pPr marL="1905" algn="ctr">
                        <a:lnSpc>
                          <a:spcPct val="100000"/>
                        </a:lnSpc>
                        <a:spcBef>
                          <a:spcPts val="730"/>
                        </a:spcBef>
                      </a:pPr>
                      <a:r>
                        <a:rPr lang="en-GB" sz="1400" b="1" spc="-10" dirty="0">
                          <a:solidFill>
                            <a:srgbClr val="FFFFFF"/>
                          </a:solidFill>
                          <a:latin typeface="Calibri"/>
                          <a:cs typeface="Calibri"/>
                        </a:rPr>
                        <a:t>Chemical composition</a:t>
                      </a:r>
                      <a:r>
                        <a:rPr sz="1400" b="1" spc="-10" dirty="0">
                          <a:solidFill>
                            <a:srgbClr val="FFFFFF"/>
                          </a:solidFill>
                          <a:latin typeface="Calibri"/>
                          <a:cs typeface="Calibri"/>
                        </a:rPr>
                        <a:t>,</a:t>
                      </a:r>
                      <a:r>
                        <a:rPr lang="en-GB" sz="1400" b="1" spc="35" dirty="0">
                          <a:solidFill>
                            <a:srgbClr val="FFFFFF"/>
                          </a:solidFill>
                          <a:latin typeface="Calibri"/>
                          <a:cs typeface="Calibri"/>
                        </a:rPr>
                        <a:t> weight</a:t>
                      </a:r>
                      <a:r>
                        <a:rPr lang="ru-RU" sz="1400" b="1" spc="-5" dirty="0">
                          <a:solidFill>
                            <a:srgbClr val="FFFFFF"/>
                          </a:solidFill>
                          <a:latin typeface="Calibri"/>
                          <a:cs typeface="Calibri"/>
                        </a:rPr>
                        <a:t> </a:t>
                      </a:r>
                      <a:r>
                        <a:rPr sz="1400" b="1" spc="-5" dirty="0">
                          <a:solidFill>
                            <a:srgbClr val="FFFFFF"/>
                          </a:solidFill>
                          <a:latin typeface="Calibri"/>
                          <a:cs typeface="Calibri"/>
                        </a:rPr>
                        <a:t>%</a:t>
                      </a:r>
                      <a:endParaRPr sz="1400" dirty="0">
                        <a:latin typeface="Calibri"/>
                        <a:cs typeface="Calibri"/>
                      </a:endParaRPr>
                    </a:p>
                  </a:txBody>
                  <a:tcPr marL="0" marR="0" marT="69533" marB="0">
                    <a:solidFill>
                      <a:srgbClr val="3154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9829">
                <a:tc>
                  <a:txBody>
                    <a:bodyPr/>
                    <a:lstStyle/>
                    <a:p>
                      <a:pPr marL="55244">
                        <a:lnSpc>
                          <a:spcPct val="100000"/>
                        </a:lnSpc>
                        <a:spcBef>
                          <a:spcPts val="105"/>
                        </a:spcBef>
                      </a:pPr>
                      <a:r>
                        <a:rPr lang="en-GB" sz="1200" b="1" spc="-10" dirty="0">
                          <a:latin typeface="Calibri"/>
                          <a:cs typeface="Calibri"/>
                        </a:rPr>
                        <a:t>Fraction mm</a:t>
                      </a:r>
                      <a:endParaRPr sz="1200" dirty="0">
                        <a:latin typeface="Calibri"/>
                        <a:cs typeface="Calibri"/>
                      </a:endParaRPr>
                    </a:p>
                  </a:txBody>
                  <a:tcPr marL="0" marR="0" marT="10001" marB="0">
                    <a:lnR w="12700">
                      <a:solidFill>
                        <a:srgbClr val="000000"/>
                      </a:solidFill>
                      <a:prstDash val="solid"/>
                    </a:lnR>
                    <a:lnB w="12700">
                      <a:solidFill>
                        <a:srgbClr val="000000"/>
                      </a:solidFill>
                      <a:prstDash val="solid"/>
                    </a:lnB>
                  </a:tcPr>
                </a:tc>
                <a:tc>
                  <a:txBody>
                    <a:bodyPr/>
                    <a:lstStyle/>
                    <a:p>
                      <a:pPr algn="ctr">
                        <a:lnSpc>
                          <a:spcPts val="1510"/>
                        </a:lnSpc>
                      </a:pPr>
                      <a:r>
                        <a:rPr sz="1200" b="1" spc="-5" dirty="0">
                          <a:latin typeface="Calibri"/>
                          <a:cs typeface="Calibri"/>
                        </a:rPr>
                        <a:t>-</a:t>
                      </a:r>
                      <a:r>
                        <a:rPr sz="1200" b="1" spc="-35" dirty="0">
                          <a:latin typeface="Calibri"/>
                          <a:cs typeface="Calibri"/>
                        </a:rPr>
                        <a:t> </a:t>
                      </a:r>
                      <a:r>
                        <a:rPr sz="1200" b="1" spc="-5" dirty="0">
                          <a:latin typeface="Calibri"/>
                          <a:cs typeface="Calibri"/>
                        </a:rPr>
                        <a:t>0,1</a:t>
                      </a:r>
                      <a:endParaRPr sz="1200" dirty="0">
                        <a:latin typeface="Calibri"/>
                        <a:cs typeface="Calibri"/>
                      </a:endParaRPr>
                    </a:p>
                  </a:txBody>
                  <a:tcPr marL="0" marR="0" marT="0" marB="0">
                    <a:lnL w="12700">
                      <a:solidFill>
                        <a:srgbClr val="000000"/>
                      </a:solidFill>
                      <a:prstDash val="solid"/>
                    </a:lnL>
                    <a:lnB w="12700">
                      <a:solidFill>
                        <a:srgbClr val="000000"/>
                      </a:solidFill>
                      <a:prstDash val="solid"/>
                    </a:lnB>
                  </a:tcPr>
                </a:tc>
                <a:tc>
                  <a:txBody>
                    <a:bodyPr/>
                    <a:lstStyle/>
                    <a:p>
                      <a:pPr algn="ctr">
                        <a:lnSpc>
                          <a:spcPts val="1510"/>
                        </a:lnSpc>
                      </a:pPr>
                      <a:r>
                        <a:rPr sz="1200" b="1" spc="-5" dirty="0">
                          <a:latin typeface="Calibri"/>
                          <a:cs typeface="Calibri"/>
                        </a:rPr>
                        <a:t>0,1</a:t>
                      </a:r>
                      <a:endParaRPr sz="1200">
                        <a:latin typeface="Calibri"/>
                        <a:cs typeface="Calibri"/>
                      </a:endParaRPr>
                    </a:p>
                  </a:txBody>
                  <a:tcPr marL="0" marR="0" marT="0" marB="0">
                    <a:lnB w="12700">
                      <a:solidFill>
                        <a:srgbClr val="000000"/>
                      </a:solidFill>
                      <a:prstDash val="solid"/>
                    </a:lnB>
                  </a:tcPr>
                </a:tc>
                <a:tc>
                  <a:txBody>
                    <a:bodyPr/>
                    <a:lstStyle/>
                    <a:p>
                      <a:pPr algn="ctr">
                        <a:lnSpc>
                          <a:spcPts val="1510"/>
                        </a:lnSpc>
                      </a:pPr>
                      <a:r>
                        <a:rPr sz="1200" b="1" spc="-5" dirty="0">
                          <a:latin typeface="Calibri"/>
                          <a:cs typeface="Calibri"/>
                        </a:rPr>
                        <a:t>0,31</a:t>
                      </a:r>
                      <a:endParaRPr sz="1200">
                        <a:latin typeface="Calibri"/>
                        <a:cs typeface="Calibri"/>
                      </a:endParaRPr>
                    </a:p>
                  </a:txBody>
                  <a:tcPr marL="0" marR="0" marT="0" marB="0">
                    <a:lnB w="12700">
                      <a:solidFill>
                        <a:srgbClr val="000000"/>
                      </a:solidFill>
                      <a:prstDash val="solid"/>
                    </a:lnB>
                  </a:tcPr>
                </a:tc>
                <a:tc>
                  <a:txBody>
                    <a:bodyPr/>
                    <a:lstStyle/>
                    <a:p>
                      <a:pPr algn="ctr">
                        <a:lnSpc>
                          <a:spcPts val="1510"/>
                        </a:lnSpc>
                      </a:pPr>
                      <a:r>
                        <a:rPr sz="1200" b="1" spc="-5" dirty="0">
                          <a:latin typeface="Calibri"/>
                          <a:cs typeface="Calibri"/>
                        </a:rPr>
                        <a:t>0,5</a:t>
                      </a:r>
                      <a:endParaRPr sz="1200" dirty="0">
                        <a:latin typeface="Calibri"/>
                        <a:cs typeface="Calibri"/>
                      </a:endParaRPr>
                    </a:p>
                  </a:txBody>
                  <a:tcPr marL="0" marR="0" marT="0" marB="0">
                    <a:lnB w="12700">
                      <a:solidFill>
                        <a:srgbClr val="000000"/>
                      </a:solidFill>
                      <a:prstDash val="solid"/>
                    </a:lnB>
                  </a:tcPr>
                </a:tc>
                <a:tc>
                  <a:txBody>
                    <a:bodyPr/>
                    <a:lstStyle/>
                    <a:p>
                      <a:pPr algn="ctr">
                        <a:lnSpc>
                          <a:spcPts val="1510"/>
                        </a:lnSpc>
                      </a:pPr>
                      <a:r>
                        <a:rPr sz="1200" b="1" spc="-5" dirty="0">
                          <a:latin typeface="Calibri"/>
                          <a:cs typeface="Calibri"/>
                        </a:rPr>
                        <a:t>2,0</a:t>
                      </a:r>
                      <a:endParaRPr sz="1200">
                        <a:latin typeface="Calibri"/>
                        <a:cs typeface="Calibri"/>
                      </a:endParaRPr>
                    </a:p>
                  </a:txBody>
                  <a:tcPr marL="0" marR="0" marT="0" marB="0">
                    <a:lnB w="12700">
                      <a:solidFill>
                        <a:srgbClr val="000000"/>
                      </a:solidFill>
                      <a:prstDash val="solid"/>
                    </a:lnB>
                  </a:tcPr>
                </a:tc>
                <a:tc>
                  <a:txBody>
                    <a:bodyPr/>
                    <a:lstStyle/>
                    <a:p>
                      <a:pPr algn="ctr">
                        <a:lnSpc>
                          <a:spcPts val="1510"/>
                        </a:lnSpc>
                      </a:pPr>
                      <a:r>
                        <a:rPr sz="1200" b="1" spc="-5" dirty="0">
                          <a:latin typeface="Calibri"/>
                          <a:cs typeface="Calibri"/>
                        </a:rPr>
                        <a:t>+6,0</a:t>
                      </a:r>
                      <a:endParaRPr sz="1200">
                        <a:latin typeface="Calibri"/>
                        <a:cs typeface="Calibri"/>
                      </a:endParaRPr>
                    </a:p>
                  </a:txBody>
                  <a:tcPr marL="0" marR="0" marT="0" marB="0">
                    <a:lnR w="12700">
                      <a:solidFill>
                        <a:srgbClr val="000000"/>
                      </a:solidFill>
                      <a:prstDash val="solid"/>
                    </a:lnR>
                    <a:lnB w="12700">
                      <a:solidFill>
                        <a:srgbClr val="000000"/>
                      </a:solidFill>
                      <a:prstDash val="solid"/>
                    </a:lnB>
                  </a:tcPr>
                </a:tc>
                <a:tc>
                  <a:txBody>
                    <a:bodyPr/>
                    <a:lstStyle/>
                    <a:p>
                      <a:pPr marL="635" algn="ctr">
                        <a:lnSpc>
                          <a:spcPts val="1510"/>
                        </a:lnSpc>
                      </a:pPr>
                      <a:r>
                        <a:rPr lang="en-GB" sz="1200" b="1" spc="-20" dirty="0">
                          <a:latin typeface="Calibri"/>
                          <a:cs typeface="Calibri"/>
                        </a:rPr>
                        <a:t>Average </a:t>
                      </a:r>
                    </a:p>
                    <a:p>
                      <a:pPr marL="635" algn="ctr">
                        <a:lnSpc>
                          <a:spcPts val="1510"/>
                        </a:lnSpc>
                      </a:pPr>
                      <a:r>
                        <a:rPr lang="en-GB" sz="1200" b="1" spc="-20" dirty="0">
                          <a:latin typeface="Calibri"/>
                          <a:cs typeface="Calibri"/>
                        </a:rPr>
                        <a:t>content</a:t>
                      </a:r>
                      <a:endParaRPr sz="1200" dirty="0">
                        <a:latin typeface="Calibri"/>
                        <a:cs typeface="Calibri"/>
                      </a:endParaRPr>
                    </a:p>
                  </a:txBody>
                  <a:tcPr marL="0" marR="0" marT="0" marB="0">
                    <a:lnL w="12700">
                      <a:solidFill>
                        <a:srgbClr val="000000"/>
                      </a:solidFill>
                      <a:prstDash val="solid"/>
                    </a:lnL>
                    <a:lnB w="12700">
                      <a:solidFill>
                        <a:srgbClr val="000000"/>
                      </a:solidFill>
                      <a:prstDash val="solid"/>
                    </a:lnB>
                  </a:tcPr>
                </a:tc>
                <a:extLst>
                  <a:ext uri="{0D108BD9-81ED-4DB2-BD59-A6C34878D82A}">
                    <a16:rowId xmlns:a16="http://schemas.microsoft.com/office/drawing/2014/main" val="10001"/>
                  </a:ext>
                </a:extLst>
              </a:tr>
              <a:tr h="217859">
                <a:tc>
                  <a:txBody>
                    <a:bodyPr/>
                    <a:lstStyle/>
                    <a:p>
                      <a:pPr marL="55244">
                        <a:lnSpc>
                          <a:spcPts val="1510"/>
                        </a:lnSpc>
                      </a:pPr>
                      <a:r>
                        <a:rPr sz="1200" b="1" spc="-10" dirty="0">
                          <a:latin typeface="Calibri"/>
                          <a:cs typeface="Calibri"/>
                        </a:rPr>
                        <a:t>NaCl</a:t>
                      </a:r>
                      <a:endParaRPr sz="1200">
                        <a:latin typeface="Calibri"/>
                        <a:cs typeface="Calibri"/>
                      </a:endParaRPr>
                    </a:p>
                  </a:txBody>
                  <a:tcPr marL="0" marR="0" marT="0" marB="0">
                    <a:lnR w="12700">
                      <a:solidFill>
                        <a:srgbClr val="000000"/>
                      </a:solidFill>
                      <a:prstDash val="solid"/>
                    </a:lnR>
                    <a:lnT w="12700">
                      <a:solidFill>
                        <a:srgbClr val="000000"/>
                      </a:solidFill>
                      <a:prstDash val="solid"/>
                    </a:lnT>
                  </a:tcPr>
                </a:tc>
                <a:tc>
                  <a:txBody>
                    <a:bodyPr/>
                    <a:lstStyle/>
                    <a:p>
                      <a:pPr marR="323215" algn="r">
                        <a:lnSpc>
                          <a:spcPct val="100000"/>
                        </a:lnSpc>
                        <a:spcBef>
                          <a:spcPts val="200"/>
                        </a:spcBef>
                      </a:pPr>
                      <a:r>
                        <a:rPr sz="1200" b="1" spc="-5" dirty="0">
                          <a:latin typeface="Calibri"/>
                          <a:cs typeface="Calibri"/>
                        </a:rPr>
                        <a:t>11,51</a:t>
                      </a:r>
                      <a:endParaRPr sz="1200" dirty="0">
                        <a:latin typeface="Calibri"/>
                        <a:cs typeface="Calibri"/>
                      </a:endParaRPr>
                    </a:p>
                  </a:txBody>
                  <a:tcPr marL="0" marR="0" marT="19050" marB="0">
                    <a:lnL w="12700">
                      <a:solidFill>
                        <a:srgbClr val="000000"/>
                      </a:solidFill>
                      <a:prstDash val="solid"/>
                    </a:lnL>
                    <a:lnT w="12700">
                      <a:solidFill>
                        <a:srgbClr val="000000"/>
                      </a:solidFill>
                      <a:prstDash val="solid"/>
                    </a:lnT>
                  </a:tcPr>
                </a:tc>
                <a:tc>
                  <a:txBody>
                    <a:bodyPr/>
                    <a:lstStyle/>
                    <a:p>
                      <a:pPr algn="ctr">
                        <a:lnSpc>
                          <a:spcPct val="100000"/>
                        </a:lnSpc>
                        <a:spcBef>
                          <a:spcPts val="200"/>
                        </a:spcBef>
                      </a:pPr>
                      <a:r>
                        <a:rPr sz="1200" b="1" spc="-5" dirty="0">
                          <a:latin typeface="Calibri"/>
                          <a:cs typeface="Calibri"/>
                        </a:rPr>
                        <a:t>10,41</a:t>
                      </a:r>
                      <a:endParaRPr sz="1200" dirty="0">
                        <a:latin typeface="Calibri"/>
                        <a:cs typeface="Calibri"/>
                      </a:endParaRPr>
                    </a:p>
                  </a:txBody>
                  <a:tcPr marL="0" marR="0" marT="19050" marB="0">
                    <a:lnT w="12700">
                      <a:solidFill>
                        <a:srgbClr val="000000"/>
                      </a:solidFill>
                      <a:prstDash val="solid"/>
                    </a:lnT>
                  </a:tcPr>
                </a:tc>
                <a:tc>
                  <a:txBody>
                    <a:bodyPr/>
                    <a:lstStyle/>
                    <a:p>
                      <a:pPr algn="ctr">
                        <a:lnSpc>
                          <a:spcPct val="100000"/>
                        </a:lnSpc>
                        <a:spcBef>
                          <a:spcPts val="200"/>
                        </a:spcBef>
                      </a:pPr>
                      <a:r>
                        <a:rPr sz="1200" b="1" spc="-5" dirty="0">
                          <a:latin typeface="Calibri"/>
                          <a:cs typeface="Calibri"/>
                        </a:rPr>
                        <a:t>10,76</a:t>
                      </a:r>
                      <a:endParaRPr sz="1200">
                        <a:latin typeface="Calibri"/>
                        <a:cs typeface="Calibri"/>
                      </a:endParaRPr>
                    </a:p>
                  </a:txBody>
                  <a:tcPr marL="0" marR="0" marT="19050" marB="0">
                    <a:lnT w="12700">
                      <a:solidFill>
                        <a:srgbClr val="000000"/>
                      </a:solidFill>
                      <a:prstDash val="solid"/>
                    </a:lnT>
                  </a:tcPr>
                </a:tc>
                <a:tc>
                  <a:txBody>
                    <a:bodyPr/>
                    <a:lstStyle/>
                    <a:p>
                      <a:pPr marL="330200">
                        <a:lnSpc>
                          <a:spcPct val="100000"/>
                        </a:lnSpc>
                        <a:spcBef>
                          <a:spcPts val="200"/>
                        </a:spcBef>
                      </a:pPr>
                      <a:r>
                        <a:rPr sz="1200" b="1" spc="-5" dirty="0">
                          <a:latin typeface="Calibri"/>
                          <a:cs typeface="Calibri"/>
                        </a:rPr>
                        <a:t>11,39</a:t>
                      </a:r>
                      <a:endParaRPr sz="1200">
                        <a:latin typeface="Calibri"/>
                        <a:cs typeface="Calibri"/>
                      </a:endParaRPr>
                    </a:p>
                  </a:txBody>
                  <a:tcPr marL="0" marR="0" marT="19050" marB="0">
                    <a:lnT w="12700">
                      <a:solidFill>
                        <a:srgbClr val="000000"/>
                      </a:solidFill>
                      <a:prstDash val="solid"/>
                    </a:lnT>
                  </a:tcPr>
                </a:tc>
                <a:tc>
                  <a:txBody>
                    <a:bodyPr/>
                    <a:lstStyle/>
                    <a:p>
                      <a:pPr algn="ctr">
                        <a:lnSpc>
                          <a:spcPct val="100000"/>
                        </a:lnSpc>
                        <a:spcBef>
                          <a:spcPts val="200"/>
                        </a:spcBef>
                      </a:pPr>
                      <a:r>
                        <a:rPr sz="1200" b="1" spc="-5" dirty="0">
                          <a:latin typeface="Calibri"/>
                          <a:cs typeface="Calibri"/>
                        </a:rPr>
                        <a:t>11,22</a:t>
                      </a:r>
                      <a:endParaRPr sz="1200">
                        <a:latin typeface="Calibri"/>
                        <a:cs typeface="Calibri"/>
                      </a:endParaRPr>
                    </a:p>
                  </a:txBody>
                  <a:tcPr marL="0" marR="0" marT="19050" marB="0">
                    <a:lnT w="12700">
                      <a:solidFill>
                        <a:srgbClr val="000000"/>
                      </a:solidFill>
                      <a:prstDash val="solid"/>
                    </a:lnT>
                  </a:tcPr>
                </a:tc>
                <a:tc>
                  <a:txBody>
                    <a:bodyPr/>
                    <a:lstStyle/>
                    <a:p>
                      <a:pPr marL="329565">
                        <a:lnSpc>
                          <a:spcPct val="100000"/>
                        </a:lnSpc>
                        <a:spcBef>
                          <a:spcPts val="200"/>
                        </a:spcBef>
                      </a:pPr>
                      <a:r>
                        <a:rPr sz="1200" b="1" spc="-5" dirty="0">
                          <a:latin typeface="Calibri"/>
                          <a:cs typeface="Calibri"/>
                        </a:rPr>
                        <a:t>11,71</a:t>
                      </a:r>
                      <a:endParaRPr sz="1200">
                        <a:latin typeface="Calibri"/>
                        <a:cs typeface="Calibri"/>
                      </a:endParaRPr>
                    </a:p>
                  </a:txBody>
                  <a:tcPr marL="0" marR="0" marT="19050" marB="0">
                    <a:lnR w="12700">
                      <a:solidFill>
                        <a:srgbClr val="000000"/>
                      </a:solidFill>
                      <a:prstDash val="solid"/>
                    </a:lnR>
                    <a:lnT w="12700">
                      <a:solidFill>
                        <a:srgbClr val="000000"/>
                      </a:solidFill>
                      <a:prstDash val="solid"/>
                    </a:lnT>
                  </a:tcPr>
                </a:tc>
                <a:tc>
                  <a:txBody>
                    <a:bodyPr/>
                    <a:lstStyle/>
                    <a:p>
                      <a:pPr marL="1270" algn="ctr">
                        <a:lnSpc>
                          <a:spcPct val="100000"/>
                        </a:lnSpc>
                        <a:spcBef>
                          <a:spcPts val="200"/>
                        </a:spcBef>
                      </a:pPr>
                      <a:r>
                        <a:rPr sz="1200" b="1" spc="-5" dirty="0">
                          <a:latin typeface="Calibri"/>
                          <a:cs typeface="Calibri"/>
                        </a:rPr>
                        <a:t>11,17</a:t>
                      </a:r>
                      <a:endParaRPr sz="1200">
                        <a:latin typeface="Calibri"/>
                        <a:cs typeface="Calibri"/>
                      </a:endParaRPr>
                    </a:p>
                  </a:txBody>
                  <a:tcPr marL="0" marR="0" marT="19050" marB="0">
                    <a:lnL w="12700">
                      <a:solidFill>
                        <a:srgbClr val="000000"/>
                      </a:solidFill>
                      <a:prstDash val="solid"/>
                    </a:lnL>
                    <a:lnT w="12700">
                      <a:solidFill>
                        <a:srgbClr val="000000"/>
                      </a:solidFill>
                      <a:prstDash val="solid"/>
                    </a:lnT>
                  </a:tcPr>
                </a:tc>
                <a:extLst>
                  <a:ext uri="{0D108BD9-81ED-4DB2-BD59-A6C34878D82A}">
                    <a16:rowId xmlns:a16="http://schemas.microsoft.com/office/drawing/2014/main" val="10002"/>
                  </a:ext>
                </a:extLst>
              </a:tr>
              <a:tr h="203335">
                <a:tc>
                  <a:txBody>
                    <a:bodyPr/>
                    <a:lstStyle/>
                    <a:p>
                      <a:pPr marL="55244">
                        <a:lnSpc>
                          <a:spcPts val="1380"/>
                        </a:lnSpc>
                      </a:pPr>
                      <a:r>
                        <a:rPr sz="1200" b="1" spc="-10" dirty="0">
                          <a:latin typeface="Calibri"/>
                          <a:cs typeface="Calibri"/>
                        </a:rPr>
                        <a:t>MgO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5,03</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b="1" spc="-5" dirty="0">
                          <a:latin typeface="Calibri"/>
                          <a:cs typeface="Calibri"/>
                        </a:rPr>
                        <a:t>4,78</a:t>
                      </a:r>
                      <a:endParaRPr sz="1200" dirty="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5,63</a:t>
                      </a:r>
                      <a:endParaRPr sz="1200" dirty="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5,39</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5,04</a:t>
                      </a:r>
                      <a:endParaRPr sz="1200">
                        <a:latin typeface="Calibri"/>
                        <a:cs typeface="Calibri"/>
                      </a:endParaRPr>
                    </a:p>
                  </a:txBody>
                  <a:tcPr marL="0" marR="0" marT="6191" marB="0"/>
                </a:tc>
                <a:tc>
                  <a:txBody>
                    <a:bodyPr/>
                    <a:lstStyle/>
                    <a:p>
                      <a:pPr marL="635" algn="ctr">
                        <a:lnSpc>
                          <a:spcPct val="100000"/>
                        </a:lnSpc>
                        <a:spcBef>
                          <a:spcPts val="65"/>
                        </a:spcBef>
                      </a:pPr>
                      <a:r>
                        <a:rPr sz="1200" b="1" spc="-5" dirty="0">
                          <a:latin typeface="Calibri"/>
                          <a:cs typeface="Calibri"/>
                        </a:rPr>
                        <a:t>4,83</a:t>
                      </a:r>
                      <a:endParaRPr sz="1200">
                        <a:latin typeface="Calibri"/>
                        <a:cs typeface="Calibri"/>
                      </a:endParaRPr>
                    </a:p>
                  </a:txBody>
                  <a:tcPr marL="0" marR="0" marT="6191"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5,12</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3"/>
                  </a:ext>
                </a:extLst>
              </a:tr>
              <a:tr h="203335">
                <a:tc>
                  <a:txBody>
                    <a:bodyPr/>
                    <a:lstStyle/>
                    <a:p>
                      <a:pPr marL="55244">
                        <a:lnSpc>
                          <a:spcPts val="1380"/>
                        </a:lnSpc>
                      </a:pPr>
                      <a:r>
                        <a:rPr sz="1200" b="1" spc="-5" dirty="0">
                          <a:latin typeface="Calibri"/>
                          <a:cs typeface="Calibri"/>
                        </a:rPr>
                        <a:t>Al2O3</a:t>
                      </a:r>
                      <a:endParaRPr sz="1200">
                        <a:latin typeface="Calibri"/>
                        <a:cs typeface="Calibri"/>
                      </a:endParaRPr>
                    </a:p>
                  </a:txBody>
                  <a:tcPr marL="0" marR="0" marT="0" marB="0">
                    <a:lnR w="12700">
                      <a:solidFill>
                        <a:srgbClr val="000000"/>
                      </a:solidFill>
                      <a:prstDash val="solid"/>
                    </a:lnR>
                  </a:tcPr>
                </a:tc>
                <a:tc>
                  <a:txBody>
                    <a:bodyPr/>
                    <a:lstStyle/>
                    <a:p>
                      <a:pPr marR="323215" algn="r">
                        <a:lnSpc>
                          <a:spcPct val="100000"/>
                        </a:lnSpc>
                        <a:spcBef>
                          <a:spcPts val="65"/>
                        </a:spcBef>
                      </a:pPr>
                      <a:r>
                        <a:rPr sz="1200" b="1" spc="-5" dirty="0">
                          <a:latin typeface="Calibri"/>
                          <a:cs typeface="Calibri"/>
                        </a:rPr>
                        <a:t>56,33</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b="1" spc="-5" dirty="0">
                          <a:latin typeface="Calibri"/>
                          <a:cs typeface="Calibri"/>
                        </a:rPr>
                        <a:t>57,26</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55,25</a:t>
                      </a:r>
                      <a:endParaRPr sz="1200" dirty="0">
                        <a:latin typeface="Calibri"/>
                        <a:cs typeface="Calibri"/>
                      </a:endParaRPr>
                    </a:p>
                  </a:txBody>
                  <a:tcPr marL="0" marR="0" marT="6191" marB="0"/>
                </a:tc>
                <a:tc>
                  <a:txBody>
                    <a:bodyPr/>
                    <a:lstStyle/>
                    <a:p>
                      <a:pPr marL="330200">
                        <a:lnSpc>
                          <a:spcPct val="100000"/>
                        </a:lnSpc>
                        <a:spcBef>
                          <a:spcPts val="65"/>
                        </a:spcBef>
                      </a:pPr>
                      <a:r>
                        <a:rPr sz="1200" b="1" spc="-5" dirty="0">
                          <a:latin typeface="Calibri"/>
                          <a:cs typeface="Calibri"/>
                        </a:rPr>
                        <a:t>52,55</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52,62</a:t>
                      </a:r>
                      <a:endParaRPr sz="1200">
                        <a:latin typeface="Calibri"/>
                        <a:cs typeface="Calibri"/>
                      </a:endParaRPr>
                    </a:p>
                  </a:txBody>
                  <a:tcPr marL="0" marR="0" marT="6191" marB="0"/>
                </a:tc>
                <a:tc>
                  <a:txBody>
                    <a:bodyPr/>
                    <a:lstStyle/>
                    <a:p>
                      <a:pPr marL="329565">
                        <a:lnSpc>
                          <a:spcPct val="100000"/>
                        </a:lnSpc>
                        <a:spcBef>
                          <a:spcPts val="65"/>
                        </a:spcBef>
                      </a:pPr>
                      <a:r>
                        <a:rPr sz="1200" b="1" spc="-5" dirty="0">
                          <a:latin typeface="Calibri"/>
                          <a:cs typeface="Calibri"/>
                        </a:rPr>
                        <a:t>51,21</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b="1" spc="-5" dirty="0">
                          <a:latin typeface="Calibri"/>
                          <a:cs typeface="Calibri"/>
                        </a:rPr>
                        <a:t>54,20</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4"/>
                  </a:ext>
                </a:extLst>
              </a:tr>
              <a:tr h="203335">
                <a:tc>
                  <a:txBody>
                    <a:bodyPr/>
                    <a:lstStyle/>
                    <a:p>
                      <a:pPr marL="55244">
                        <a:lnSpc>
                          <a:spcPts val="1380"/>
                        </a:lnSpc>
                      </a:pPr>
                      <a:r>
                        <a:rPr sz="1200" b="1" spc="-5" dirty="0">
                          <a:latin typeface="Calibri"/>
                          <a:cs typeface="Calibri"/>
                        </a:rPr>
                        <a:t>SiO2</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5,17</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b="1" spc="-5" dirty="0">
                          <a:latin typeface="Calibri"/>
                          <a:cs typeface="Calibri"/>
                        </a:rPr>
                        <a:t>6,04</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8,33</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7,18</a:t>
                      </a:r>
                      <a:endParaRPr sz="1200" dirty="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6,99</a:t>
                      </a:r>
                      <a:endParaRPr sz="1200">
                        <a:latin typeface="Calibri"/>
                        <a:cs typeface="Calibri"/>
                      </a:endParaRPr>
                    </a:p>
                  </a:txBody>
                  <a:tcPr marL="0" marR="0" marT="6191" marB="0"/>
                </a:tc>
                <a:tc>
                  <a:txBody>
                    <a:bodyPr/>
                    <a:lstStyle/>
                    <a:p>
                      <a:pPr marL="635" algn="ctr">
                        <a:lnSpc>
                          <a:spcPct val="100000"/>
                        </a:lnSpc>
                        <a:spcBef>
                          <a:spcPts val="65"/>
                        </a:spcBef>
                      </a:pPr>
                      <a:r>
                        <a:rPr sz="1200" b="1" spc="-5" dirty="0">
                          <a:latin typeface="Calibri"/>
                          <a:cs typeface="Calibri"/>
                        </a:rPr>
                        <a:t>7,51</a:t>
                      </a:r>
                      <a:endParaRPr sz="1200">
                        <a:latin typeface="Calibri"/>
                        <a:cs typeface="Calibri"/>
                      </a:endParaRPr>
                    </a:p>
                  </a:txBody>
                  <a:tcPr marL="0" marR="0" marT="6191"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6,87</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5"/>
                  </a:ext>
                </a:extLst>
              </a:tr>
              <a:tr h="203335">
                <a:tc>
                  <a:txBody>
                    <a:bodyPr/>
                    <a:lstStyle/>
                    <a:p>
                      <a:pPr marL="55244">
                        <a:lnSpc>
                          <a:spcPts val="1380"/>
                        </a:lnSpc>
                      </a:pPr>
                      <a:r>
                        <a:rPr sz="1200" b="1" spc="-5" dirty="0">
                          <a:latin typeface="Calibri"/>
                          <a:cs typeface="Calibri"/>
                        </a:rPr>
                        <a:t>P2O5</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0,11</a:t>
                      </a:r>
                      <a:endParaRPr sz="1200" dirty="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0,12</a:t>
                      </a:r>
                      <a:endParaRPr sz="1200" dirty="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6"/>
                  </a:ext>
                </a:extLst>
              </a:tr>
              <a:tr h="203335">
                <a:tc>
                  <a:txBody>
                    <a:bodyPr/>
                    <a:lstStyle/>
                    <a:p>
                      <a:pPr marL="55244">
                        <a:lnSpc>
                          <a:spcPts val="1380"/>
                        </a:lnSpc>
                      </a:pPr>
                      <a:r>
                        <a:rPr sz="1200" b="1" dirty="0">
                          <a:latin typeface="Calibri"/>
                          <a:cs typeface="Calibri"/>
                        </a:rPr>
                        <a:t>S</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0,13</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0,10</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0,35</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0,12</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0,15</a:t>
                      </a:r>
                      <a:endParaRPr sz="1200" dirty="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0,16</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7"/>
                  </a:ext>
                </a:extLst>
              </a:tr>
              <a:tr h="203335">
                <a:tc>
                  <a:txBody>
                    <a:bodyPr/>
                    <a:lstStyle/>
                    <a:p>
                      <a:pPr marL="55244">
                        <a:lnSpc>
                          <a:spcPts val="1380"/>
                        </a:lnSpc>
                      </a:pPr>
                      <a:r>
                        <a:rPr sz="1200" b="1" spc="-25" dirty="0">
                          <a:latin typeface="Calibri"/>
                          <a:cs typeface="Calibri"/>
                        </a:rPr>
                        <a:t>KCl</a:t>
                      </a:r>
                      <a:endParaRPr sz="1200">
                        <a:latin typeface="Calibri"/>
                        <a:cs typeface="Calibri"/>
                      </a:endParaRPr>
                    </a:p>
                  </a:txBody>
                  <a:tcPr marL="0" marR="0" marT="0" marB="0">
                    <a:lnR w="12700">
                      <a:solidFill>
                        <a:srgbClr val="000000"/>
                      </a:solidFill>
                      <a:prstDash val="solid"/>
                    </a:lnR>
                  </a:tcPr>
                </a:tc>
                <a:tc>
                  <a:txBody>
                    <a:bodyPr/>
                    <a:lstStyle/>
                    <a:p>
                      <a:pPr marR="322580" algn="r">
                        <a:lnSpc>
                          <a:spcPct val="100000"/>
                        </a:lnSpc>
                        <a:spcBef>
                          <a:spcPts val="65"/>
                        </a:spcBef>
                      </a:pPr>
                      <a:r>
                        <a:rPr sz="1200" b="1" spc="-5" dirty="0">
                          <a:latin typeface="Calibri"/>
                          <a:cs typeface="Calibri"/>
                        </a:rPr>
                        <a:t>12,41</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b="1" spc="-5" dirty="0">
                          <a:latin typeface="Calibri"/>
                          <a:cs typeface="Calibri"/>
                        </a:rPr>
                        <a:t>12,38</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11,16</a:t>
                      </a:r>
                      <a:endParaRPr sz="1200" dirty="0">
                        <a:latin typeface="Calibri"/>
                        <a:cs typeface="Calibri"/>
                      </a:endParaRPr>
                    </a:p>
                  </a:txBody>
                  <a:tcPr marL="0" marR="0" marT="6191" marB="0"/>
                </a:tc>
                <a:tc>
                  <a:txBody>
                    <a:bodyPr/>
                    <a:lstStyle/>
                    <a:p>
                      <a:pPr marL="330200">
                        <a:lnSpc>
                          <a:spcPct val="100000"/>
                        </a:lnSpc>
                        <a:spcBef>
                          <a:spcPts val="65"/>
                        </a:spcBef>
                      </a:pPr>
                      <a:r>
                        <a:rPr sz="1200" b="1" spc="-5" dirty="0">
                          <a:latin typeface="Calibri"/>
                          <a:cs typeface="Calibri"/>
                        </a:rPr>
                        <a:t>12,94</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12,29</a:t>
                      </a:r>
                      <a:endParaRPr sz="1200">
                        <a:latin typeface="Calibri"/>
                        <a:cs typeface="Calibri"/>
                      </a:endParaRPr>
                    </a:p>
                  </a:txBody>
                  <a:tcPr marL="0" marR="0" marT="6191" marB="0"/>
                </a:tc>
                <a:tc>
                  <a:txBody>
                    <a:bodyPr/>
                    <a:lstStyle/>
                    <a:p>
                      <a:pPr marL="329565">
                        <a:lnSpc>
                          <a:spcPct val="100000"/>
                        </a:lnSpc>
                        <a:spcBef>
                          <a:spcPts val="65"/>
                        </a:spcBef>
                      </a:pPr>
                      <a:r>
                        <a:rPr sz="1200" b="1" spc="-5" dirty="0">
                          <a:latin typeface="Calibri"/>
                          <a:cs typeface="Calibri"/>
                        </a:rPr>
                        <a:t>12,67</a:t>
                      </a:r>
                      <a:endParaRPr sz="1200" dirty="0">
                        <a:latin typeface="Calibri"/>
                        <a:cs typeface="Calibri"/>
                      </a:endParaRPr>
                    </a:p>
                  </a:txBody>
                  <a:tcPr marL="0" marR="0" marT="6191" marB="0">
                    <a:lnR w="12700">
                      <a:solidFill>
                        <a:srgbClr val="000000"/>
                      </a:solidFill>
                      <a:prstDash val="solid"/>
                    </a:lnR>
                  </a:tcPr>
                </a:tc>
                <a:tc>
                  <a:txBody>
                    <a:bodyPr/>
                    <a:lstStyle/>
                    <a:p>
                      <a:pPr marL="1905" algn="ctr">
                        <a:lnSpc>
                          <a:spcPct val="100000"/>
                        </a:lnSpc>
                        <a:spcBef>
                          <a:spcPts val="65"/>
                        </a:spcBef>
                      </a:pPr>
                      <a:r>
                        <a:rPr sz="1200" b="1" spc="-5" dirty="0">
                          <a:latin typeface="Calibri"/>
                          <a:cs typeface="Calibri"/>
                        </a:rPr>
                        <a:t>12,31</a:t>
                      </a:r>
                      <a:endParaRPr sz="120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08"/>
                  </a:ext>
                </a:extLst>
              </a:tr>
              <a:tr h="203335">
                <a:tc>
                  <a:txBody>
                    <a:bodyPr/>
                    <a:lstStyle/>
                    <a:p>
                      <a:pPr marL="55244">
                        <a:lnSpc>
                          <a:spcPts val="1380"/>
                        </a:lnSpc>
                      </a:pPr>
                      <a:r>
                        <a:rPr sz="1200" b="1" spc="-10" dirty="0">
                          <a:latin typeface="Calibri"/>
                          <a:cs typeface="Calibri"/>
                        </a:rPr>
                        <a:t>CaO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70"/>
                        </a:spcBef>
                      </a:pPr>
                      <a:r>
                        <a:rPr sz="1200" b="1" spc="-5" dirty="0">
                          <a:latin typeface="Calibri"/>
                          <a:cs typeface="Calibri"/>
                        </a:rPr>
                        <a:t>3,52</a:t>
                      </a:r>
                      <a:endParaRPr sz="1200">
                        <a:latin typeface="Calibri"/>
                        <a:cs typeface="Calibri"/>
                      </a:endParaRPr>
                    </a:p>
                  </a:txBody>
                  <a:tcPr marL="0" marR="0" marT="6668" marB="0">
                    <a:lnL w="12700">
                      <a:solidFill>
                        <a:srgbClr val="000000"/>
                      </a:solidFill>
                      <a:prstDash val="solid"/>
                    </a:lnL>
                  </a:tcPr>
                </a:tc>
                <a:tc>
                  <a:txBody>
                    <a:bodyPr/>
                    <a:lstStyle/>
                    <a:p>
                      <a:pPr algn="ctr">
                        <a:lnSpc>
                          <a:spcPct val="100000"/>
                        </a:lnSpc>
                        <a:spcBef>
                          <a:spcPts val="70"/>
                        </a:spcBef>
                      </a:pPr>
                      <a:r>
                        <a:rPr sz="1200" b="1" spc="-5" dirty="0">
                          <a:latin typeface="Calibri"/>
                          <a:cs typeface="Calibri"/>
                        </a:rPr>
                        <a:t>3,16</a:t>
                      </a:r>
                      <a:endParaRPr sz="1200">
                        <a:latin typeface="Calibri"/>
                        <a:cs typeface="Calibri"/>
                      </a:endParaRPr>
                    </a:p>
                  </a:txBody>
                  <a:tcPr marL="0" marR="0" marT="6668" marB="0"/>
                </a:tc>
                <a:tc>
                  <a:txBody>
                    <a:bodyPr/>
                    <a:lstStyle/>
                    <a:p>
                      <a:pPr algn="ctr">
                        <a:lnSpc>
                          <a:spcPct val="100000"/>
                        </a:lnSpc>
                        <a:spcBef>
                          <a:spcPts val="70"/>
                        </a:spcBef>
                      </a:pPr>
                      <a:r>
                        <a:rPr sz="1200" b="1" spc="-5" dirty="0">
                          <a:latin typeface="Calibri"/>
                          <a:cs typeface="Calibri"/>
                        </a:rPr>
                        <a:t>3,08</a:t>
                      </a:r>
                      <a:endParaRPr sz="1200">
                        <a:latin typeface="Calibri"/>
                        <a:cs typeface="Calibri"/>
                      </a:endParaRPr>
                    </a:p>
                  </a:txBody>
                  <a:tcPr marL="0" marR="0" marT="6668" marB="0"/>
                </a:tc>
                <a:tc>
                  <a:txBody>
                    <a:bodyPr/>
                    <a:lstStyle/>
                    <a:p>
                      <a:pPr algn="ctr">
                        <a:lnSpc>
                          <a:spcPct val="100000"/>
                        </a:lnSpc>
                        <a:spcBef>
                          <a:spcPts val="70"/>
                        </a:spcBef>
                      </a:pPr>
                      <a:r>
                        <a:rPr sz="1200" b="1" spc="-5" dirty="0">
                          <a:latin typeface="Calibri"/>
                          <a:cs typeface="Calibri"/>
                        </a:rPr>
                        <a:t>3,38</a:t>
                      </a:r>
                      <a:endParaRPr sz="1200">
                        <a:latin typeface="Calibri"/>
                        <a:cs typeface="Calibri"/>
                      </a:endParaRPr>
                    </a:p>
                  </a:txBody>
                  <a:tcPr marL="0" marR="0" marT="6668" marB="0"/>
                </a:tc>
                <a:tc>
                  <a:txBody>
                    <a:bodyPr/>
                    <a:lstStyle/>
                    <a:p>
                      <a:pPr algn="ctr">
                        <a:lnSpc>
                          <a:spcPct val="100000"/>
                        </a:lnSpc>
                        <a:spcBef>
                          <a:spcPts val="70"/>
                        </a:spcBef>
                      </a:pPr>
                      <a:r>
                        <a:rPr sz="1200" b="1" spc="-5" dirty="0">
                          <a:latin typeface="Calibri"/>
                          <a:cs typeface="Calibri"/>
                        </a:rPr>
                        <a:t>4,64</a:t>
                      </a:r>
                      <a:endParaRPr sz="1200" dirty="0">
                        <a:latin typeface="Calibri"/>
                        <a:cs typeface="Calibri"/>
                      </a:endParaRPr>
                    </a:p>
                  </a:txBody>
                  <a:tcPr marL="0" marR="0" marT="6668" marB="0"/>
                </a:tc>
                <a:tc>
                  <a:txBody>
                    <a:bodyPr/>
                    <a:lstStyle/>
                    <a:p>
                      <a:pPr marL="635" algn="ctr">
                        <a:lnSpc>
                          <a:spcPct val="100000"/>
                        </a:lnSpc>
                        <a:spcBef>
                          <a:spcPts val="70"/>
                        </a:spcBef>
                      </a:pPr>
                      <a:r>
                        <a:rPr sz="1200" b="1" spc="-5" dirty="0">
                          <a:latin typeface="Calibri"/>
                          <a:cs typeface="Calibri"/>
                        </a:rPr>
                        <a:t>5,12</a:t>
                      </a:r>
                      <a:endParaRPr sz="1200" dirty="0">
                        <a:latin typeface="Calibri"/>
                        <a:cs typeface="Calibri"/>
                      </a:endParaRPr>
                    </a:p>
                  </a:txBody>
                  <a:tcPr marL="0" marR="0" marT="6668" marB="0">
                    <a:lnR w="12700">
                      <a:solidFill>
                        <a:srgbClr val="000000"/>
                      </a:solidFill>
                      <a:prstDash val="solid"/>
                    </a:lnR>
                  </a:tcPr>
                </a:tc>
                <a:tc>
                  <a:txBody>
                    <a:bodyPr/>
                    <a:lstStyle/>
                    <a:p>
                      <a:pPr algn="ctr">
                        <a:lnSpc>
                          <a:spcPct val="100000"/>
                        </a:lnSpc>
                        <a:spcBef>
                          <a:spcPts val="70"/>
                        </a:spcBef>
                      </a:pPr>
                      <a:r>
                        <a:rPr sz="1200" b="1" spc="-5" dirty="0">
                          <a:latin typeface="Calibri"/>
                          <a:cs typeface="Calibri"/>
                        </a:rPr>
                        <a:t>3,82</a:t>
                      </a:r>
                      <a:endParaRPr sz="1200" dirty="0">
                        <a:latin typeface="Calibri"/>
                        <a:cs typeface="Calibri"/>
                      </a:endParaRPr>
                    </a:p>
                  </a:txBody>
                  <a:tcPr marL="0" marR="0" marT="6668" marB="0">
                    <a:lnL w="12700">
                      <a:solidFill>
                        <a:srgbClr val="000000"/>
                      </a:solidFill>
                      <a:prstDash val="solid"/>
                    </a:lnL>
                  </a:tcPr>
                </a:tc>
                <a:extLst>
                  <a:ext uri="{0D108BD9-81ED-4DB2-BD59-A6C34878D82A}">
                    <a16:rowId xmlns:a16="http://schemas.microsoft.com/office/drawing/2014/main" val="10009"/>
                  </a:ext>
                </a:extLst>
              </a:tr>
              <a:tr h="203335">
                <a:tc>
                  <a:txBody>
                    <a:bodyPr/>
                    <a:lstStyle/>
                    <a:p>
                      <a:pPr marL="55244">
                        <a:lnSpc>
                          <a:spcPts val="1380"/>
                        </a:lnSpc>
                      </a:pPr>
                      <a:r>
                        <a:rPr sz="1200" b="1" spc="-10" dirty="0">
                          <a:latin typeface="Calibri"/>
                          <a:cs typeface="Calibri"/>
                        </a:rPr>
                        <a:t>TiO2</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0,29</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0,28</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0,34</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0,36</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0,29</a:t>
                      </a:r>
                      <a:endParaRPr sz="1200" dirty="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0,25</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0,30</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0"/>
                  </a:ext>
                </a:extLst>
              </a:tr>
              <a:tr h="203335">
                <a:tc>
                  <a:txBody>
                    <a:bodyPr/>
                    <a:lstStyle/>
                    <a:p>
                      <a:pPr marL="55244">
                        <a:lnSpc>
                          <a:spcPts val="1380"/>
                        </a:lnSpc>
                      </a:pPr>
                      <a:r>
                        <a:rPr sz="1200" b="1" spc="-5" dirty="0">
                          <a:latin typeface="Calibri"/>
                          <a:cs typeface="Calibri"/>
                        </a:rPr>
                        <a:t>Cr2O3</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70"/>
                        </a:spcBef>
                      </a:pPr>
                      <a:r>
                        <a:rPr sz="1200" spc="-5" dirty="0">
                          <a:latin typeface="Calibri"/>
                          <a:cs typeface="Calibri"/>
                        </a:rPr>
                        <a:t>0,12</a:t>
                      </a:r>
                      <a:endParaRPr sz="1200">
                        <a:latin typeface="Calibri"/>
                        <a:cs typeface="Calibri"/>
                      </a:endParaRPr>
                    </a:p>
                  </a:txBody>
                  <a:tcPr marL="0" marR="0" marT="6668" marB="0">
                    <a:lnL w="12700">
                      <a:solidFill>
                        <a:srgbClr val="000000"/>
                      </a:solidFill>
                      <a:prstDash val="solid"/>
                    </a:lnL>
                  </a:tcPr>
                </a:tc>
                <a:tc>
                  <a:txBody>
                    <a:bodyPr/>
                    <a:lstStyle/>
                    <a:p>
                      <a:pPr algn="ctr">
                        <a:lnSpc>
                          <a:spcPct val="100000"/>
                        </a:lnSpc>
                        <a:spcBef>
                          <a:spcPts val="70"/>
                        </a:spcBef>
                      </a:pPr>
                      <a:r>
                        <a:rPr sz="1200" spc="-5" dirty="0">
                          <a:latin typeface="Calibri"/>
                          <a:cs typeface="Calibri"/>
                        </a:rPr>
                        <a:t>0,12</a:t>
                      </a:r>
                      <a:endParaRPr sz="1200">
                        <a:latin typeface="Calibri"/>
                        <a:cs typeface="Calibri"/>
                      </a:endParaRPr>
                    </a:p>
                  </a:txBody>
                  <a:tcPr marL="0" marR="0" marT="6668" marB="0"/>
                </a:tc>
                <a:tc>
                  <a:txBody>
                    <a:bodyPr/>
                    <a:lstStyle/>
                    <a:p>
                      <a:pPr algn="ctr">
                        <a:lnSpc>
                          <a:spcPct val="100000"/>
                        </a:lnSpc>
                        <a:spcBef>
                          <a:spcPts val="70"/>
                        </a:spcBef>
                      </a:pPr>
                      <a:r>
                        <a:rPr sz="1200" spc="-5" dirty="0">
                          <a:latin typeface="Calibri"/>
                          <a:cs typeface="Calibri"/>
                        </a:rPr>
                        <a:t>0,13</a:t>
                      </a:r>
                      <a:endParaRPr sz="1200" dirty="0">
                        <a:latin typeface="Calibri"/>
                        <a:cs typeface="Calibri"/>
                      </a:endParaRPr>
                    </a:p>
                  </a:txBody>
                  <a:tcPr marL="0" marR="0" marT="6668" marB="0"/>
                </a:tc>
                <a:tc>
                  <a:txBody>
                    <a:bodyPr/>
                    <a:lstStyle/>
                    <a:p>
                      <a:pPr algn="ctr">
                        <a:lnSpc>
                          <a:spcPct val="100000"/>
                        </a:lnSpc>
                        <a:spcBef>
                          <a:spcPts val="70"/>
                        </a:spcBef>
                      </a:pPr>
                      <a:r>
                        <a:rPr sz="1200" spc="-5" dirty="0">
                          <a:latin typeface="Calibri"/>
                          <a:cs typeface="Calibri"/>
                        </a:rPr>
                        <a:t>0,12</a:t>
                      </a:r>
                      <a:endParaRPr sz="1200">
                        <a:latin typeface="Calibri"/>
                        <a:cs typeface="Calibri"/>
                      </a:endParaRPr>
                    </a:p>
                  </a:txBody>
                  <a:tcPr marL="0" marR="0" marT="6668" marB="0"/>
                </a:tc>
                <a:tc>
                  <a:txBody>
                    <a:bodyPr/>
                    <a:lstStyle/>
                    <a:p>
                      <a:pPr algn="ctr">
                        <a:lnSpc>
                          <a:spcPct val="100000"/>
                        </a:lnSpc>
                        <a:spcBef>
                          <a:spcPts val="70"/>
                        </a:spcBef>
                      </a:pPr>
                      <a:r>
                        <a:rPr sz="1200" spc="-5" dirty="0">
                          <a:latin typeface="Calibri"/>
                          <a:cs typeface="Calibri"/>
                        </a:rPr>
                        <a:t>0,17</a:t>
                      </a:r>
                      <a:endParaRPr sz="1200">
                        <a:latin typeface="Calibri"/>
                        <a:cs typeface="Calibri"/>
                      </a:endParaRPr>
                    </a:p>
                  </a:txBody>
                  <a:tcPr marL="0" marR="0" marT="6668" marB="0"/>
                </a:tc>
                <a:tc>
                  <a:txBody>
                    <a:bodyPr/>
                    <a:lstStyle/>
                    <a:p>
                      <a:pPr algn="ctr">
                        <a:lnSpc>
                          <a:spcPct val="100000"/>
                        </a:lnSpc>
                        <a:spcBef>
                          <a:spcPts val="70"/>
                        </a:spcBef>
                      </a:pPr>
                      <a:r>
                        <a:rPr sz="1200" spc="-5" dirty="0">
                          <a:latin typeface="Calibri"/>
                          <a:cs typeface="Calibri"/>
                        </a:rPr>
                        <a:t>0,15</a:t>
                      </a:r>
                      <a:endParaRPr sz="1200">
                        <a:latin typeface="Calibri"/>
                        <a:cs typeface="Calibri"/>
                      </a:endParaRPr>
                    </a:p>
                  </a:txBody>
                  <a:tcPr marL="0" marR="0" marT="6668" marB="0">
                    <a:lnR w="12700">
                      <a:solidFill>
                        <a:srgbClr val="000000"/>
                      </a:solidFill>
                      <a:prstDash val="solid"/>
                    </a:lnR>
                  </a:tcPr>
                </a:tc>
                <a:tc>
                  <a:txBody>
                    <a:bodyPr/>
                    <a:lstStyle/>
                    <a:p>
                      <a:pPr marL="1270" algn="ctr">
                        <a:lnSpc>
                          <a:spcPct val="100000"/>
                        </a:lnSpc>
                        <a:spcBef>
                          <a:spcPts val="70"/>
                        </a:spcBef>
                      </a:pPr>
                      <a:r>
                        <a:rPr sz="1200" spc="-5" dirty="0">
                          <a:latin typeface="Calibri"/>
                          <a:cs typeface="Calibri"/>
                        </a:rPr>
                        <a:t>0,14</a:t>
                      </a:r>
                      <a:endParaRPr sz="1200" dirty="0">
                        <a:latin typeface="Calibri"/>
                        <a:cs typeface="Calibri"/>
                      </a:endParaRPr>
                    </a:p>
                  </a:txBody>
                  <a:tcPr marL="0" marR="0" marT="6668" marB="0">
                    <a:lnL w="12700">
                      <a:solidFill>
                        <a:srgbClr val="000000"/>
                      </a:solidFill>
                      <a:prstDash val="solid"/>
                    </a:lnL>
                  </a:tcPr>
                </a:tc>
                <a:extLst>
                  <a:ext uri="{0D108BD9-81ED-4DB2-BD59-A6C34878D82A}">
                    <a16:rowId xmlns:a16="http://schemas.microsoft.com/office/drawing/2014/main" val="10011"/>
                  </a:ext>
                </a:extLst>
              </a:tr>
              <a:tr h="203335">
                <a:tc>
                  <a:txBody>
                    <a:bodyPr/>
                    <a:lstStyle/>
                    <a:p>
                      <a:pPr marL="55244">
                        <a:lnSpc>
                          <a:spcPts val="1380"/>
                        </a:lnSpc>
                      </a:pPr>
                      <a:r>
                        <a:rPr sz="1200" b="1" spc="-10" dirty="0">
                          <a:latin typeface="Calibri"/>
                          <a:cs typeface="Calibri"/>
                        </a:rPr>
                        <a:t>MnO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0,30</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0,28</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0,28</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0,32</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0,37</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0,35</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0,32</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2"/>
                  </a:ext>
                </a:extLst>
              </a:tr>
              <a:tr h="203335">
                <a:tc>
                  <a:txBody>
                    <a:bodyPr/>
                    <a:lstStyle/>
                    <a:p>
                      <a:pPr marL="55244">
                        <a:lnSpc>
                          <a:spcPts val="1380"/>
                        </a:lnSpc>
                      </a:pPr>
                      <a:r>
                        <a:rPr sz="1200" b="1" spc="-15" dirty="0">
                          <a:latin typeface="Calibri"/>
                          <a:cs typeface="Calibri"/>
                        </a:rPr>
                        <a:t>Fe</a:t>
                      </a:r>
                      <a:r>
                        <a:rPr sz="1200" b="1" spc="-20" dirty="0">
                          <a:latin typeface="Calibri"/>
                          <a:cs typeface="Calibri"/>
                        </a:rPr>
                        <a:t> </a:t>
                      </a:r>
                      <a:r>
                        <a:rPr sz="1200" b="1" spc="-15" dirty="0">
                          <a:latin typeface="Calibri"/>
                          <a:cs typeface="Calibri"/>
                        </a:rPr>
                        <a:t>total</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3,14</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b="1" spc="-5" dirty="0">
                          <a:latin typeface="Calibri"/>
                          <a:cs typeface="Calibri"/>
                        </a:rPr>
                        <a:t>3,37</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3,34</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4,53</a:t>
                      </a:r>
                      <a:endParaRPr sz="1200">
                        <a:latin typeface="Calibri"/>
                        <a:cs typeface="Calibri"/>
                      </a:endParaRPr>
                    </a:p>
                  </a:txBody>
                  <a:tcPr marL="0" marR="0" marT="6191" marB="0"/>
                </a:tc>
                <a:tc>
                  <a:txBody>
                    <a:bodyPr/>
                    <a:lstStyle/>
                    <a:p>
                      <a:pPr algn="ctr">
                        <a:lnSpc>
                          <a:spcPct val="100000"/>
                        </a:lnSpc>
                        <a:spcBef>
                          <a:spcPts val="65"/>
                        </a:spcBef>
                      </a:pPr>
                      <a:r>
                        <a:rPr sz="1200" b="1" spc="-5" dirty="0">
                          <a:latin typeface="Calibri"/>
                          <a:cs typeface="Calibri"/>
                        </a:rPr>
                        <a:t>4,59</a:t>
                      </a:r>
                      <a:endParaRPr sz="1200">
                        <a:latin typeface="Calibri"/>
                        <a:cs typeface="Calibri"/>
                      </a:endParaRPr>
                    </a:p>
                  </a:txBody>
                  <a:tcPr marL="0" marR="0" marT="6191" marB="0"/>
                </a:tc>
                <a:tc>
                  <a:txBody>
                    <a:bodyPr/>
                    <a:lstStyle/>
                    <a:p>
                      <a:pPr marL="635" algn="ctr">
                        <a:lnSpc>
                          <a:spcPct val="100000"/>
                        </a:lnSpc>
                        <a:spcBef>
                          <a:spcPts val="65"/>
                        </a:spcBef>
                      </a:pPr>
                      <a:r>
                        <a:rPr sz="1200" b="1" spc="-5" dirty="0">
                          <a:latin typeface="Calibri"/>
                          <a:cs typeface="Calibri"/>
                        </a:rPr>
                        <a:t>4,61</a:t>
                      </a:r>
                      <a:endParaRPr sz="1200" dirty="0">
                        <a:latin typeface="Calibri"/>
                        <a:cs typeface="Calibri"/>
                      </a:endParaRPr>
                    </a:p>
                  </a:txBody>
                  <a:tcPr marL="0" marR="0" marT="6191" marB="0">
                    <a:lnR w="12700">
                      <a:solidFill>
                        <a:srgbClr val="000000"/>
                      </a:solidFill>
                      <a:prstDash val="solid"/>
                    </a:lnR>
                  </a:tcPr>
                </a:tc>
                <a:tc>
                  <a:txBody>
                    <a:bodyPr/>
                    <a:lstStyle/>
                    <a:p>
                      <a:pPr algn="ctr">
                        <a:lnSpc>
                          <a:spcPct val="100000"/>
                        </a:lnSpc>
                        <a:spcBef>
                          <a:spcPts val="65"/>
                        </a:spcBef>
                      </a:pPr>
                      <a:r>
                        <a:rPr sz="1200" b="1" spc="-5" dirty="0">
                          <a:latin typeface="Calibri"/>
                          <a:cs typeface="Calibri"/>
                        </a:rPr>
                        <a:t>3,93</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3"/>
                  </a:ext>
                </a:extLst>
              </a:tr>
              <a:tr h="203335">
                <a:tc>
                  <a:txBody>
                    <a:bodyPr/>
                    <a:lstStyle/>
                    <a:p>
                      <a:pPr marL="55244">
                        <a:lnSpc>
                          <a:spcPts val="1380"/>
                        </a:lnSpc>
                      </a:pPr>
                      <a:r>
                        <a:rPr sz="1200" b="1" spc="-5" dirty="0">
                          <a:latin typeface="Calibri"/>
                          <a:cs typeface="Calibri"/>
                        </a:rPr>
                        <a:t>NiO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0,10</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0,10</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0,08</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0,10</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4"/>
                  </a:ext>
                </a:extLst>
              </a:tr>
              <a:tr h="203335">
                <a:tc>
                  <a:txBody>
                    <a:bodyPr/>
                    <a:lstStyle/>
                    <a:p>
                      <a:pPr marL="55244">
                        <a:lnSpc>
                          <a:spcPts val="1380"/>
                        </a:lnSpc>
                      </a:pPr>
                      <a:r>
                        <a:rPr sz="1200" b="1" spc="-10" dirty="0">
                          <a:latin typeface="Calibri"/>
                          <a:cs typeface="Calibri"/>
                        </a:rPr>
                        <a:t>CuO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0,68</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0,66</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0,54</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0,44</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0,53</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0,42</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0,55</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5"/>
                  </a:ext>
                </a:extLst>
              </a:tr>
              <a:tr h="203335">
                <a:tc>
                  <a:txBody>
                    <a:bodyPr/>
                    <a:lstStyle/>
                    <a:p>
                      <a:pPr marL="55244">
                        <a:lnSpc>
                          <a:spcPts val="1380"/>
                        </a:lnSpc>
                      </a:pPr>
                      <a:r>
                        <a:rPr sz="1200" b="1" spc="-5" dirty="0">
                          <a:latin typeface="Calibri"/>
                          <a:cs typeface="Calibri"/>
                        </a:rPr>
                        <a:t>ZnO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0,69</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0,52</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0,48</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0,46</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0,56</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0,52</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0,54</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6"/>
                  </a:ext>
                </a:extLst>
              </a:tr>
              <a:tr h="203335">
                <a:tc>
                  <a:txBody>
                    <a:bodyPr/>
                    <a:lstStyle/>
                    <a:p>
                      <a:pPr marL="55244">
                        <a:lnSpc>
                          <a:spcPts val="1380"/>
                        </a:lnSpc>
                      </a:pPr>
                      <a:r>
                        <a:rPr sz="1200" b="1" spc="-5" dirty="0">
                          <a:latin typeface="Calibri"/>
                          <a:cs typeface="Calibri"/>
                        </a:rPr>
                        <a:t>BaO</a:t>
                      </a:r>
                      <a:endParaRPr sz="1200">
                        <a:latin typeface="Calibri"/>
                        <a:cs typeface="Calibri"/>
                      </a:endParaRPr>
                    </a:p>
                  </a:txBody>
                  <a:tcPr marL="0" marR="0" marT="0" marB="0">
                    <a:lnR w="12700">
                      <a:solidFill>
                        <a:srgbClr val="000000"/>
                      </a:solidFill>
                      <a:prstDash val="solid"/>
                    </a:lnR>
                  </a:tcPr>
                </a:tc>
                <a:tc>
                  <a:txBody>
                    <a:bodyPr/>
                    <a:lstStyle/>
                    <a:p>
                      <a:pPr algn="ctr">
                        <a:lnSpc>
                          <a:spcPct val="100000"/>
                        </a:lnSpc>
                        <a:spcBef>
                          <a:spcPts val="65"/>
                        </a:spcBef>
                      </a:pPr>
                      <a:r>
                        <a:rPr sz="1200" spc="-5" dirty="0">
                          <a:latin typeface="Calibri"/>
                          <a:cs typeface="Calibri"/>
                        </a:rPr>
                        <a:t>0,24</a:t>
                      </a:r>
                      <a:endParaRPr sz="1200">
                        <a:latin typeface="Calibri"/>
                        <a:cs typeface="Calibri"/>
                      </a:endParaRPr>
                    </a:p>
                  </a:txBody>
                  <a:tcPr marL="0" marR="0" marT="6191" marB="0">
                    <a:lnL w="12700">
                      <a:solidFill>
                        <a:srgbClr val="000000"/>
                      </a:solidFill>
                      <a:prstDash val="solid"/>
                    </a:lnL>
                  </a:tcPr>
                </a:tc>
                <a:tc>
                  <a:txBody>
                    <a:bodyPr/>
                    <a:lstStyle/>
                    <a:p>
                      <a:pPr algn="ctr">
                        <a:lnSpc>
                          <a:spcPct val="100000"/>
                        </a:lnSpc>
                        <a:spcBef>
                          <a:spcPts val="65"/>
                        </a:spcBef>
                      </a:pPr>
                      <a:r>
                        <a:rPr sz="1200" spc="-5" dirty="0">
                          <a:latin typeface="Calibri"/>
                          <a:cs typeface="Calibri"/>
                        </a:rPr>
                        <a:t>0,22</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0,19</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0,21</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0,19</a:t>
                      </a:r>
                      <a:endParaRPr sz="1200">
                        <a:latin typeface="Calibri"/>
                        <a:cs typeface="Calibri"/>
                      </a:endParaRPr>
                    </a:p>
                  </a:txBody>
                  <a:tcPr marL="0" marR="0" marT="6191" marB="0"/>
                </a:tc>
                <a:tc>
                  <a:txBody>
                    <a:bodyPr/>
                    <a:lstStyle/>
                    <a:p>
                      <a:pPr algn="ctr">
                        <a:lnSpc>
                          <a:spcPct val="100000"/>
                        </a:lnSpc>
                        <a:spcBef>
                          <a:spcPts val="65"/>
                        </a:spcBef>
                      </a:pPr>
                      <a:r>
                        <a:rPr sz="1200" spc="-5" dirty="0">
                          <a:latin typeface="Calibri"/>
                          <a:cs typeface="Calibri"/>
                        </a:rPr>
                        <a:t>0,15</a:t>
                      </a:r>
                      <a:endParaRPr sz="1200">
                        <a:latin typeface="Calibri"/>
                        <a:cs typeface="Calibri"/>
                      </a:endParaRPr>
                    </a:p>
                  </a:txBody>
                  <a:tcPr marL="0" marR="0" marT="6191" marB="0">
                    <a:lnR w="12700">
                      <a:solidFill>
                        <a:srgbClr val="000000"/>
                      </a:solidFill>
                      <a:prstDash val="solid"/>
                    </a:lnR>
                  </a:tcPr>
                </a:tc>
                <a:tc>
                  <a:txBody>
                    <a:bodyPr/>
                    <a:lstStyle/>
                    <a:p>
                      <a:pPr marL="1270" algn="ctr">
                        <a:lnSpc>
                          <a:spcPct val="100000"/>
                        </a:lnSpc>
                        <a:spcBef>
                          <a:spcPts val="65"/>
                        </a:spcBef>
                      </a:pPr>
                      <a:r>
                        <a:rPr sz="1200" spc="-5" dirty="0">
                          <a:latin typeface="Calibri"/>
                          <a:cs typeface="Calibri"/>
                        </a:rPr>
                        <a:t>0,20</a:t>
                      </a:r>
                      <a:endParaRPr sz="1200" dirty="0">
                        <a:latin typeface="Calibri"/>
                        <a:cs typeface="Calibri"/>
                      </a:endParaRPr>
                    </a:p>
                  </a:txBody>
                  <a:tcPr marL="0" marR="0" marT="6191" marB="0">
                    <a:lnL w="12700">
                      <a:solidFill>
                        <a:srgbClr val="000000"/>
                      </a:solidFill>
                      <a:prstDash val="solid"/>
                    </a:lnL>
                  </a:tcPr>
                </a:tc>
                <a:extLst>
                  <a:ext uri="{0D108BD9-81ED-4DB2-BD59-A6C34878D82A}">
                    <a16:rowId xmlns:a16="http://schemas.microsoft.com/office/drawing/2014/main" val="10017"/>
                  </a:ext>
                </a:extLst>
              </a:tr>
              <a:tr h="224938">
                <a:tc>
                  <a:txBody>
                    <a:bodyPr/>
                    <a:lstStyle/>
                    <a:p>
                      <a:pPr marL="55244">
                        <a:lnSpc>
                          <a:spcPts val="1380"/>
                        </a:lnSpc>
                      </a:pPr>
                      <a:r>
                        <a:rPr sz="1200" b="1" spc="-10" dirty="0">
                          <a:latin typeface="Calibri"/>
                          <a:cs typeface="Calibri"/>
                        </a:rPr>
                        <a:t>PbO</a:t>
                      </a:r>
                      <a:endParaRPr sz="1200">
                        <a:latin typeface="Calibri"/>
                        <a:cs typeface="Calibri"/>
                      </a:endParaRPr>
                    </a:p>
                  </a:txBody>
                  <a:tcPr marL="0" marR="0" marT="0" marB="0">
                    <a:lnR w="12700">
                      <a:solidFill>
                        <a:srgbClr val="000000"/>
                      </a:solidFill>
                      <a:prstDash val="solid"/>
                    </a:lnR>
                    <a:lnB w="12700">
                      <a:solidFill>
                        <a:srgbClr val="000000"/>
                      </a:solidFill>
                      <a:prstDash val="solid"/>
                    </a:lnB>
                  </a:tcPr>
                </a:tc>
                <a:tc>
                  <a:txBody>
                    <a:bodyPr/>
                    <a:lstStyle/>
                    <a:p>
                      <a:pPr algn="ctr">
                        <a:lnSpc>
                          <a:spcPts val="1535"/>
                        </a:lnSpc>
                        <a:spcBef>
                          <a:spcPts val="65"/>
                        </a:spcBef>
                      </a:pPr>
                      <a:r>
                        <a:rPr sz="1200" spc="-5" dirty="0">
                          <a:latin typeface="Calibri"/>
                          <a:cs typeface="Calibri"/>
                        </a:rPr>
                        <a:t>0,22</a:t>
                      </a:r>
                      <a:endParaRPr sz="1200">
                        <a:latin typeface="Calibri"/>
                        <a:cs typeface="Calibri"/>
                      </a:endParaRPr>
                    </a:p>
                  </a:txBody>
                  <a:tcPr marL="0" marR="0" marT="6191" marB="0">
                    <a:lnL w="12700">
                      <a:solidFill>
                        <a:srgbClr val="000000"/>
                      </a:solidFill>
                      <a:prstDash val="solid"/>
                    </a:lnL>
                    <a:lnB w="12700">
                      <a:solidFill>
                        <a:srgbClr val="000000"/>
                      </a:solidFill>
                      <a:prstDash val="solid"/>
                    </a:lnB>
                  </a:tcPr>
                </a:tc>
                <a:tc>
                  <a:txBody>
                    <a:bodyPr/>
                    <a:lstStyle/>
                    <a:p>
                      <a:pPr algn="ctr">
                        <a:lnSpc>
                          <a:spcPts val="1535"/>
                        </a:lnSpc>
                        <a:spcBef>
                          <a:spcPts val="65"/>
                        </a:spcBef>
                      </a:pPr>
                      <a:r>
                        <a:rPr sz="1200" spc="-5" dirty="0">
                          <a:latin typeface="Calibri"/>
                          <a:cs typeface="Calibri"/>
                        </a:rPr>
                        <a:t>0,19</a:t>
                      </a:r>
                      <a:endParaRPr sz="1200">
                        <a:latin typeface="Calibri"/>
                        <a:cs typeface="Calibri"/>
                      </a:endParaRPr>
                    </a:p>
                  </a:txBody>
                  <a:tcPr marL="0" marR="0" marT="6191" marB="0">
                    <a:lnB w="12700">
                      <a:solidFill>
                        <a:srgbClr val="000000"/>
                      </a:solidFill>
                      <a:prstDash val="solid"/>
                    </a:lnB>
                  </a:tcPr>
                </a:tc>
                <a:tc>
                  <a:txBody>
                    <a:bodyPr/>
                    <a:lstStyle/>
                    <a:p>
                      <a:pPr algn="ctr">
                        <a:lnSpc>
                          <a:spcPts val="1535"/>
                        </a:lnSpc>
                        <a:spcBef>
                          <a:spcPts val="65"/>
                        </a:spcBef>
                      </a:pPr>
                      <a:r>
                        <a:rPr sz="1200" spc="-5" dirty="0">
                          <a:latin typeface="Calibri"/>
                          <a:cs typeface="Calibri"/>
                        </a:rPr>
                        <a:t>0,18</a:t>
                      </a:r>
                      <a:endParaRPr sz="1200">
                        <a:latin typeface="Calibri"/>
                        <a:cs typeface="Calibri"/>
                      </a:endParaRPr>
                    </a:p>
                  </a:txBody>
                  <a:tcPr marL="0" marR="0" marT="6191" marB="0">
                    <a:lnB w="12700">
                      <a:solidFill>
                        <a:srgbClr val="000000"/>
                      </a:solidFill>
                      <a:prstDash val="solid"/>
                    </a:lnB>
                  </a:tcPr>
                </a:tc>
                <a:tc>
                  <a:txBody>
                    <a:bodyPr/>
                    <a:lstStyle/>
                    <a:p>
                      <a:pPr algn="ctr">
                        <a:lnSpc>
                          <a:spcPts val="1535"/>
                        </a:lnSpc>
                        <a:spcBef>
                          <a:spcPts val="65"/>
                        </a:spcBef>
                      </a:pPr>
                      <a:r>
                        <a:rPr sz="1200" spc="-5" dirty="0">
                          <a:latin typeface="Calibri"/>
                          <a:cs typeface="Calibri"/>
                        </a:rPr>
                        <a:t>0,17</a:t>
                      </a:r>
                      <a:endParaRPr sz="1200">
                        <a:latin typeface="Calibri"/>
                        <a:cs typeface="Calibri"/>
                      </a:endParaRPr>
                    </a:p>
                  </a:txBody>
                  <a:tcPr marL="0" marR="0" marT="6191" marB="0">
                    <a:lnB w="12700">
                      <a:solidFill>
                        <a:srgbClr val="000000"/>
                      </a:solidFill>
                      <a:prstDash val="solid"/>
                    </a:lnB>
                  </a:tcPr>
                </a:tc>
                <a:tc>
                  <a:txBody>
                    <a:bodyPr/>
                    <a:lstStyle/>
                    <a:p>
                      <a:pPr algn="ctr">
                        <a:lnSpc>
                          <a:spcPts val="1535"/>
                        </a:lnSpc>
                        <a:spcBef>
                          <a:spcPts val="65"/>
                        </a:spcBef>
                      </a:pPr>
                      <a:r>
                        <a:rPr sz="1200" spc="-5" dirty="0">
                          <a:latin typeface="Calibri"/>
                          <a:cs typeface="Calibri"/>
                        </a:rPr>
                        <a:t>0,16</a:t>
                      </a:r>
                      <a:endParaRPr sz="1200">
                        <a:latin typeface="Calibri"/>
                        <a:cs typeface="Calibri"/>
                      </a:endParaRPr>
                    </a:p>
                  </a:txBody>
                  <a:tcPr marL="0" marR="0" marT="6191" marB="0">
                    <a:lnB w="12700">
                      <a:solidFill>
                        <a:srgbClr val="000000"/>
                      </a:solidFill>
                      <a:prstDash val="solid"/>
                    </a:lnB>
                  </a:tcPr>
                </a:tc>
                <a:tc>
                  <a:txBody>
                    <a:bodyPr/>
                    <a:lstStyle/>
                    <a:p>
                      <a:pPr algn="ctr">
                        <a:lnSpc>
                          <a:spcPts val="1535"/>
                        </a:lnSpc>
                        <a:spcBef>
                          <a:spcPts val="65"/>
                        </a:spcBef>
                      </a:pPr>
                      <a:r>
                        <a:rPr sz="1200" spc="-5" dirty="0">
                          <a:latin typeface="Calibri"/>
                          <a:cs typeface="Calibri"/>
                        </a:rPr>
                        <a:t>0,15</a:t>
                      </a:r>
                      <a:endParaRPr sz="1200">
                        <a:latin typeface="Calibri"/>
                        <a:cs typeface="Calibri"/>
                      </a:endParaRPr>
                    </a:p>
                  </a:txBody>
                  <a:tcPr marL="0" marR="0" marT="6191" marB="0">
                    <a:lnR w="12700">
                      <a:solidFill>
                        <a:srgbClr val="000000"/>
                      </a:solidFill>
                      <a:prstDash val="solid"/>
                    </a:lnR>
                    <a:lnB w="12700">
                      <a:solidFill>
                        <a:srgbClr val="000000"/>
                      </a:solidFill>
                      <a:prstDash val="solid"/>
                    </a:lnB>
                  </a:tcPr>
                </a:tc>
                <a:tc>
                  <a:txBody>
                    <a:bodyPr/>
                    <a:lstStyle/>
                    <a:p>
                      <a:pPr marL="1270" algn="ctr">
                        <a:lnSpc>
                          <a:spcPts val="1535"/>
                        </a:lnSpc>
                        <a:spcBef>
                          <a:spcPts val="65"/>
                        </a:spcBef>
                      </a:pPr>
                      <a:r>
                        <a:rPr sz="1200" spc="-5" dirty="0">
                          <a:latin typeface="Calibri"/>
                          <a:cs typeface="Calibri"/>
                        </a:rPr>
                        <a:t>0,18</a:t>
                      </a:r>
                      <a:endParaRPr sz="1200" dirty="0">
                        <a:latin typeface="Calibri"/>
                        <a:cs typeface="Calibri"/>
                      </a:endParaRPr>
                    </a:p>
                  </a:txBody>
                  <a:tcPr marL="0" marR="0" marT="6191" marB="0">
                    <a:lnL w="12700">
                      <a:solidFill>
                        <a:srgbClr val="000000"/>
                      </a:solidFill>
                      <a:prstDash val="solid"/>
                    </a:lnL>
                    <a:lnB w="12700">
                      <a:solidFill>
                        <a:srgbClr val="000000"/>
                      </a:solidFill>
                      <a:prstDash val="solid"/>
                    </a:lnB>
                  </a:tcPr>
                </a:tc>
                <a:extLst>
                  <a:ext uri="{0D108BD9-81ED-4DB2-BD59-A6C34878D82A}">
                    <a16:rowId xmlns:a16="http://schemas.microsoft.com/office/drawing/2014/main" val="10018"/>
                  </a:ext>
                </a:extLst>
              </a:tr>
              <a:tr h="217859">
                <a:tc>
                  <a:txBody>
                    <a:bodyPr/>
                    <a:lstStyle/>
                    <a:p>
                      <a:pPr>
                        <a:lnSpc>
                          <a:spcPct val="100000"/>
                        </a:lnSpc>
                      </a:pPr>
                      <a:endParaRPr sz="1200">
                        <a:latin typeface="Times New Roman"/>
                        <a:cs typeface="Times New Roman"/>
                      </a:endParaRPr>
                    </a:p>
                  </a:txBody>
                  <a:tcPr marL="0" marR="0" marT="0" marB="0">
                    <a:lnR w="12700">
                      <a:solidFill>
                        <a:srgbClr val="000000"/>
                      </a:solidFill>
                      <a:prstDash val="solid"/>
                    </a:lnR>
                    <a:lnT w="12700">
                      <a:solidFill>
                        <a:srgbClr val="000000"/>
                      </a:solidFill>
                      <a:prstDash val="solid"/>
                    </a:lnT>
                  </a:tcPr>
                </a:tc>
                <a:tc>
                  <a:txBody>
                    <a:bodyPr/>
                    <a:lstStyle/>
                    <a:p>
                      <a:pPr marR="281305" algn="r">
                        <a:lnSpc>
                          <a:spcPts val="1520"/>
                        </a:lnSpc>
                      </a:pPr>
                      <a:r>
                        <a:rPr sz="1200" b="1" spc="-5" dirty="0">
                          <a:latin typeface="Calibri"/>
                          <a:cs typeface="Calibri"/>
                        </a:rPr>
                        <a:t>100,00</a:t>
                      </a:r>
                      <a:endParaRPr sz="1200">
                        <a:latin typeface="Calibri"/>
                        <a:cs typeface="Calibri"/>
                      </a:endParaRPr>
                    </a:p>
                  </a:txBody>
                  <a:tcPr marL="0" marR="0" marT="0" marB="0">
                    <a:lnL w="12700">
                      <a:solidFill>
                        <a:srgbClr val="000000"/>
                      </a:solidFill>
                      <a:prstDash val="solid"/>
                    </a:lnL>
                    <a:lnT w="12700">
                      <a:solidFill>
                        <a:srgbClr val="000000"/>
                      </a:solidFill>
                      <a:prstDash val="solid"/>
                    </a:lnT>
                  </a:tcPr>
                </a:tc>
                <a:tc>
                  <a:txBody>
                    <a:bodyPr/>
                    <a:lstStyle/>
                    <a:p>
                      <a:pPr algn="ctr">
                        <a:lnSpc>
                          <a:spcPts val="1520"/>
                        </a:lnSpc>
                      </a:pPr>
                      <a:r>
                        <a:rPr sz="1200" b="1" spc="-5" dirty="0">
                          <a:latin typeface="Calibri"/>
                          <a:cs typeface="Calibri"/>
                        </a:rPr>
                        <a:t>100,00</a:t>
                      </a:r>
                      <a:endParaRPr sz="1200">
                        <a:latin typeface="Calibri"/>
                        <a:cs typeface="Calibri"/>
                      </a:endParaRPr>
                    </a:p>
                  </a:txBody>
                  <a:tcPr marL="0" marR="0" marT="0" marB="0">
                    <a:lnT w="12700">
                      <a:solidFill>
                        <a:srgbClr val="000000"/>
                      </a:solidFill>
                      <a:prstDash val="solid"/>
                    </a:lnT>
                  </a:tcPr>
                </a:tc>
                <a:tc>
                  <a:txBody>
                    <a:bodyPr/>
                    <a:lstStyle/>
                    <a:p>
                      <a:pPr algn="ctr">
                        <a:lnSpc>
                          <a:spcPts val="1520"/>
                        </a:lnSpc>
                      </a:pPr>
                      <a:r>
                        <a:rPr sz="1200" b="1" spc="-5" dirty="0">
                          <a:latin typeface="Calibri"/>
                          <a:cs typeface="Calibri"/>
                        </a:rPr>
                        <a:t>100,00</a:t>
                      </a:r>
                      <a:endParaRPr sz="1200">
                        <a:latin typeface="Calibri"/>
                        <a:cs typeface="Calibri"/>
                      </a:endParaRPr>
                    </a:p>
                  </a:txBody>
                  <a:tcPr marL="0" marR="0" marT="0" marB="0">
                    <a:lnT w="12700">
                      <a:solidFill>
                        <a:srgbClr val="000000"/>
                      </a:solidFill>
                      <a:prstDash val="solid"/>
                    </a:lnT>
                  </a:tcPr>
                </a:tc>
                <a:tc>
                  <a:txBody>
                    <a:bodyPr/>
                    <a:lstStyle/>
                    <a:p>
                      <a:pPr marL="288925">
                        <a:lnSpc>
                          <a:spcPts val="1520"/>
                        </a:lnSpc>
                      </a:pPr>
                      <a:r>
                        <a:rPr sz="1200" b="1" spc="-5" dirty="0">
                          <a:latin typeface="Calibri"/>
                          <a:cs typeface="Calibri"/>
                        </a:rPr>
                        <a:t>100,00</a:t>
                      </a:r>
                      <a:endParaRPr sz="1200">
                        <a:latin typeface="Calibri"/>
                        <a:cs typeface="Calibri"/>
                      </a:endParaRPr>
                    </a:p>
                  </a:txBody>
                  <a:tcPr marL="0" marR="0" marT="0" marB="0">
                    <a:lnT w="12700">
                      <a:solidFill>
                        <a:srgbClr val="000000"/>
                      </a:solidFill>
                      <a:prstDash val="solid"/>
                    </a:lnT>
                  </a:tcPr>
                </a:tc>
                <a:tc>
                  <a:txBody>
                    <a:bodyPr/>
                    <a:lstStyle/>
                    <a:p>
                      <a:pPr algn="ctr">
                        <a:lnSpc>
                          <a:spcPts val="1520"/>
                        </a:lnSpc>
                      </a:pPr>
                      <a:r>
                        <a:rPr sz="1200" b="1" spc="-5" dirty="0">
                          <a:latin typeface="Calibri"/>
                          <a:cs typeface="Calibri"/>
                        </a:rPr>
                        <a:t>100,00</a:t>
                      </a:r>
                      <a:endParaRPr sz="1200">
                        <a:latin typeface="Calibri"/>
                        <a:cs typeface="Calibri"/>
                      </a:endParaRPr>
                    </a:p>
                  </a:txBody>
                  <a:tcPr marL="0" marR="0" marT="0" marB="0">
                    <a:lnT w="12700">
                      <a:solidFill>
                        <a:srgbClr val="000000"/>
                      </a:solidFill>
                      <a:prstDash val="solid"/>
                    </a:lnT>
                  </a:tcPr>
                </a:tc>
                <a:tc>
                  <a:txBody>
                    <a:bodyPr/>
                    <a:lstStyle/>
                    <a:p>
                      <a:pPr marL="288925">
                        <a:lnSpc>
                          <a:spcPts val="1520"/>
                        </a:lnSpc>
                      </a:pPr>
                      <a:r>
                        <a:rPr sz="1200" b="1" spc="-5" dirty="0">
                          <a:latin typeface="Calibri"/>
                          <a:cs typeface="Calibri"/>
                        </a:rPr>
                        <a:t>100,00</a:t>
                      </a:r>
                      <a:endParaRPr sz="1200">
                        <a:latin typeface="Calibri"/>
                        <a:cs typeface="Calibri"/>
                      </a:endParaRPr>
                    </a:p>
                  </a:txBody>
                  <a:tcPr marL="0" marR="0" marT="0" marB="0">
                    <a:lnR w="12700">
                      <a:solidFill>
                        <a:srgbClr val="000000"/>
                      </a:solidFill>
                      <a:prstDash val="solid"/>
                    </a:lnR>
                    <a:lnT w="12700">
                      <a:solidFill>
                        <a:srgbClr val="000000"/>
                      </a:solidFill>
                      <a:prstDash val="solid"/>
                    </a:lnT>
                  </a:tcPr>
                </a:tc>
                <a:tc>
                  <a:txBody>
                    <a:bodyPr/>
                    <a:lstStyle/>
                    <a:p>
                      <a:pPr algn="ctr">
                        <a:lnSpc>
                          <a:spcPts val="1520"/>
                        </a:lnSpc>
                      </a:pPr>
                      <a:r>
                        <a:rPr sz="1200" b="1" spc="-5" dirty="0">
                          <a:latin typeface="Calibri"/>
                          <a:cs typeface="Calibri"/>
                        </a:rPr>
                        <a:t>100,00</a:t>
                      </a:r>
                      <a:endParaRPr sz="1200" dirty="0">
                        <a:latin typeface="Calibri"/>
                        <a:cs typeface="Calibri"/>
                      </a:endParaRPr>
                    </a:p>
                  </a:txBody>
                  <a:tcPr marL="0" marR="0" marT="0" marB="0">
                    <a:lnL w="12700">
                      <a:solidFill>
                        <a:srgbClr val="000000"/>
                      </a:solidFill>
                      <a:prstDash val="solid"/>
                    </a:lnL>
                    <a:lnT w="12700">
                      <a:solidFill>
                        <a:srgbClr val="000000"/>
                      </a:solidFill>
                      <a:prstDash val="solid"/>
                    </a:lnT>
                  </a:tcPr>
                </a:tc>
                <a:extLst>
                  <a:ext uri="{0D108BD9-81ED-4DB2-BD59-A6C34878D82A}">
                    <a16:rowId xmlns:a16="http://schemas.microsoft.com/office/drawing/2014/main" val="10019"/>
                  </a:ext>
                </a:extLst>
              </a:tr>
            </a:tbl>
          </a:graphicData>
        </a:graphic>
      </p:graphicFrame>
      <p:sp>
        <p:nvSpPr>
          <p:cNvPr id="6" name="object 4"/>
          <p:cNvSpPr txBox="1"/>
          <p:nvPr/>
        </p:nvSpPr>
        <p:spPr>
          <a:xfrm>
            <a:off x="366166" y="6067966"/>
            <a:ext cx="4358234" cy="258404"/>
          </a:xfrm>
          <a:prstGeom prst="rect">
            <a:avLst/>
          </a:prstGeom>
        </p:spPr>
        <p:txBody>
          <a:bodyPr vert="horz" wrap="square" lIns="0" tIns="12065" rIns="0" bIns="0" rtlCol="0">
            <a:spAutoFit/>
          </a:bodyPr>
          <a:lstStyle/>
          <a:p>
            <a:pPr marL="12700">
              <a:lnSpc>
                <a:spcPct val="100000"/>
              </a:lnSpc>
              <a:spcBef>
                <a:spcPts val="95"/>
              </a:spcBef>
            </a:pPr>
            <a:r>
              <a:rPr lang="en-GB" sz="1600" spc="-20" dirty="0">
                <a:latin typeface="Calibri"/>
                <a:cs typeface="Calibri"/>
              </a:rPr>
              <a:t>* Total content of metallic Al 5-12%</a:t>
            </a:r>
            <a:endParaRPr lang="en-GB" sz="1600" dirty="0">
              <a:latin typeface="Calibri"/>
              <a:cs typeface="Calibri"/>
            </a:endParaRPr>
          </a:p>
        </p:txBody>
      </p:sp>
    </p:spTree>
    <p:extLst>
      <p:ext uri="{BB962C8B-B14F-4D97-AF65-F5344CB8AC3E}">
        <p14:creationId xmlns:p14="http://schemas.microsoft.com/office/powerpoint/2010/main" val="93316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99121" y="890444"/>
            <a:ext cx="8839200" cy="0"/>
          </a:xfrm>
          <a:custGeom>
            <a:avLst/>
            <a:gdLst/>
            <a:ahLst/>
            <a:cxnLst/>
            <a:rect l="l" t="t" r="r" b="b"/>
            <a:pathLst>
              <a:path w="11785600">
                <a:moveTo>
                  <a:pt x="0" y="0"/>
                </a:moveTo>
                <a:lnTo>
                  <a:pt x="11785600" y="0"/>
                </a:lnTo>
              </a:path>
            </a:pathLst>
          </a:custGeom>
          <a:ln w="9144">
            <a:solidFill>
              <a:schemeClr val="bg2">
                <a:lumMod val="75000"/>
              </a:schemeClr>
            </a:solidFill>
          </a:ln>
        </p:spPr>
        <p:txBody>
          <a:bodyPr wrap="square" lIns="0" tIns="0" rIns="0" bIns="0" rtlCol="0"/>
          <a:lstStyle/>
          <a:p>
            <a:endParaRPr sz="1350"/>
          </a:p>
        </p:txBody>
      </p:sp>
      <p:sp>
        <p:nvSpPr>
          <p:cNvPr id="10" name="object 4"/>
          <p:cNvSpPr txBox="1">
            <a:spLocks noGrp="1"/>
          </p:cNvSpPr>
          <p:nvPr>
            <p:ph type="title"/>
          </p:nvPr>
        </p:nvSpPr>
        <p:spPr>
          <a:xfrm>
            <a:off x="1026033" y="230367"/>
            <a:ext cx="7186231" cy="655949"/>
          </a:xfrm>
          <a:prstGeom prst="rect">
            <a:avLst/>
          </a:prstGeom>
        </p:spPr>
        <p:txBody>
          <a:bodyPr vert="horz" wrap="square" lIns="0" tIns="9525" rIns="0" bIns="0" rtlCol="0" anchor="ctr">
            <a:spAutoFit/>
          </a:bodyPr>
          <a:lstStyle/>
          <a:p>
            <a:pPr marL="9525" algn="ctr">
              <a:lnSpc>
                <a:spcPct val="100000"/>
              </a:lnSpc>
              <a:spcBef>
                <a:spcPts val="75"/>
              </a:spcBef>
            </a:pPr>
            <a:r>
              <a:rPr lang="en-GB" sz="2100" b="1" spc="-4" dirty="0">
                <a:solidFill>
                  <a:srgbClr val="000000"/>
                </a:solidFill>
              </a:rPr>
              <a:t>Intermediate processed products (obtained at the operating pilot production facility in the Rostov region)</a:t>
            </a:r>
            <a:endParaRPr sz="2100" b="1" dirty="0"/>
          </a:p>
        </p:txBody>
      </p:sp>
      <p:pic>
        <p:nvPicPr>
          <p:cNvPr id="11" name="object 2"/>
          <p:cNvPicPr/>
          <p:nvPr/>
        </p:nvPicPr>
        <p:blipFill>
          <a:blip r:embed="rId2" cstate="print"/>
          <a:stretch>
            <a:fillRect/>
          </a:stretch>
        </p:blipFill>
        <p:spPr>
          <a:xfrm>
            <a:off x="3254122" y="1981962"/>
            <a:ext cx="2678048" cy="2719197"/>
          </a:xfrm>
          <a:prstGeom prst="rect">
            <a:avLst/>
          </a:prstGeom>
        </p:spPr>
      </p:pic>
      <p:pic>
        <p:nvPicPr>
          <p:cNvPr id="12" name="object 3"/>
          <p:cNvPicPr/>
          <p:nvPr/>
        </p:nvPicPr>
        <p:blipFill>
          <a:blip r:embed="rId3" cstate="print"/>
          <a:stretch>
            <a:fillRect/>
          </a:stretch>
        </p:blipFill>
        <p:spPr>
          <a:xfrm>
            <a:off x="6198489" y="1981962"/>
            <a:ext cx="2678049" cy="2719197"/>
          </a:xfrm>
          <a:prstGeom prst="rect">
            <a:avLst/>
          </a:prstGeom>
        </p:spPr>
      </p:pic>
      <p:pic>
        <p:nvPicPr>
          <p:cNvPr id="13" name="object 4"/>
          <p:cNvPicPr/>
          <p:nvPr/>
        </p:nvPicPr>
        <p:blipFill>
          <a:blip r:embed="rId4" cstate="print"/>
          <a:stretch>
            <a:fillRect/>
          </a:stretch>
        </p:blipFill>
        <p:spPr>
          <a:xfrm>
            <a:off x="309753" y="1981962"/>
            <a:ext cx="2678049" cy="2719197"/>
          </a:xfrm>
          <a:prstGeom prst="rect">
            <a:avLst/>
          </a:prstGeom>
        </p:spPr>
      </p:pic>
      <p:sp>
        <p:nvSpPr>
          <p:cNvPr id="14" name="object 5"/>
          <p:cNvSpPr txBox="1"/>
          <p:nvPr/>
        </p:nvSpPr>
        <p:spPr>
          <a:xfrm>
            <a:off x="1026033" y="4800181"/>
            <a:ext cx="1253490" cy="702596"/>
          </a:xfrm>
          <a:prstGeom prst="rect">
            <a:avLst/>
          </a:prstGeom>
        </p:spPr>
        <p:txBody>
          <a:bodyPr vert="horz" wrap="square" lIns="0" tIns="10001" rIns="0" bIns="0" rtlCol="0">
            <a:spAutoFit/>
          </a:bodyPr>
          <a:lstStyle/>
          <a:p>
            <a:pPr marL="9525" algn="ctr">
              <a:spcBef>
                <a:spcPts val="79"/>
              </a:spcBef>
            </a:pPr>
            <a:r>
              <a:rPr lang="en-GB" sz="1500" dirty="0">
                <a:latin typeface="Calibri"/>
                <a:cs typeface="Calibri"/>
              </a:rPr>
              <a:t>Small aluminium kinglet</a:t>
            </a:r>
          </a:p>
        </p:txBody>
      </p:sp>
      <p:sp>
        <p:nvSpPr>
          <p:cNvPr id="15" name="object 6"/>
          <p:cNvSpPr txBox="1"/>
          <p:nvPr/>
        </p:nvSpPr>
        <p:spPr>
          <a:xfrm>
            <a:off x="3748183" y="4800181"/>
            <a:ext cx="1698308" cy="471764"/>
          </a:xfrm>
          <a:prstGeom prst="rect">
            <a:avLst/>
          </a:prstGeom>
        </p:spPr>
        <p:txBody>
          <a:bodyPr vert="horz" wrap="square" lIns="0" tIns="10001" rIns="0" bIns="0" rtlCol="0">
            <a:spAutoFit/>
          </a:bodyPr>
          <a:lstStyle/>
          <a:p>
            <a:pPr marL="9525" algn="ctr">
              <a:spcBef>
                <a:spcPts val="79"/>
              </a:spcBef>
            </a:pPr>
            <a:r>
              <a:rPr lang="en-GB" sz="1500" spc="-4" dirty="0">
                <a:latin typeface="Calibri"/>
                <a:cs typeface="Calibri"/>
              </a:rPr>
              <a:t>Large pieces of aluminium kinglet</a:t>
            </a:r>
            <a:endParaRPr lang="en-GB" sz="1500" dirty="0">
              <a:latin typeface="Calibri"/>
              <a:cs typeface="Calibri"/>
            </a:endParaRPr>
          </a:p>
        </p:txBody>
      </p:sp>
      <p:sp>
        <p:nvSpPr>
          <p:cNvPr id="17" name="object 7"/>
          <p:cNvSpPr txBox="1"/>
          <p:nvPr/>
        </p:nvSpPr>
        <p:spPr>
          <a:xfrm>
            <a:off x="6876383" y="4800181"/>
            <a:ext cx="1335881" cy="471764"/>
          </a:xfrm>
          <a:prstGeom prst="rect">
            <a:avLst/>
          </a:prstGeom>
        </p:spPr>
        <p:txBody>
          <a:bodyPr vert="horz" wrap="square" lIns="0" tIns="10001" rIns="0" bIns="0" rtlCol="0">
            <a:spAutoFit/>
          </a:bodyPr>
          <a:lstStyle/>
          <a:p>
            <a:pPr marL="9525" algn="ctr">
              <a:spcBef>
                <a:spcPts val="79"/>
              </a:spcBef>
            </a:pPr>
            <a:r>
              <a:rPr lang="en-GB" sz="1500" dirty="0">
                <a:latin typeface="Calibri"/>
                <a:cs typeface="Calibri"/>
              </a:rPr>
              <a:t>Aluminium plates</a:t>
            </a:r>
          </a:p>
        </p:txBody>
      </p:sp>
    </p:spTree>
    <p:extLst>
      <p:ext uri="{BB962C8B-B14F-4D97-AF65-F5344CB8AC3E}">
        <p14:creationId xmlns:p14="http://schemas.microsoft.com/office/powerpoint/2010/main" val="375108596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1868</Words>
  <Application>Microsoft Macintosh PowerPoint</Application>
  <PresentationFormat>Экран (4:3)</PresentationFormat>
  <Paragraphs>346</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Narrow</vt:lpstr>
      <vt:lpstr>Calibri</vt:lpstr>
      <vt:lpstr>Calibri Light</vt:lpstr>
      <vt:lpstr>Cambria</vt:lpstr>
      <vt:lpstr>Times New Roman</vt:lpstr>
      <vt:lpstr>Тема Office</vt:lpstr>
      <vt:lpstr>Production of aluminosilicate proppants from aluminium salt slags</vt:lpstr>
      <vt:lpstr>Project investment summary</vt:lpstr>
      <vt:lpstr>Project objectives</vt:lpstr>
      <vt:lpstr>Established Business Model</vt:lpstr>
      <vt:lpstr>Technology</vt:lpstr>
      <vt:lpstr>History of the emergence of a man-made deposit</vt:lpstr>
      <vt:lpstr>Appearance of the original slag</vt:lpstr>
      <vt:lpstr>Chemical composition of raw materials of a man-made deposit</vt:lpstr>
      <vt:lpstr>Intermediate processed products (obtained at the operating pilot production facility in the Rostov region)</vt:lpstr>
      <vt:lpstr>Processed products (obtained at the operating pilot production facility in the Rostov region)</vt:lpstr>
      <vt:lpstr>Processed products (obtained at the operating pilot production facility in the Rostov region)</vt:lpstr>
      <vt:lpstr>Processed products (obtained at the operating pilot production facility in the Rostov region)</vt:lpstr>
      <vt:lpstr>Processed products (obtained at the operating pilot production facility in the Rostov region)</vt:lpstr>
      <vt:lpstr>What is Proppant?</vt:lpstr>
      <vt:lpstr>Презентация PowerPoint</vt:lpstr>
      <vt:lpstr>Презентация PowerPoint</vt:lpstr>
      <vt:lpstr>Презентация PowerPoint</vt:lpstr>
      <vt:lpstr>Technical and economic indicators of the project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s-shirkov1@outlook.com</cp:lastModifiedBy>
  <cp:revision>104</cp:revision>
  <dcterms:created xsi:type="dcterms:W3CDTF">2024-02-05T13:47:15Z</dcterms:created>
  <dcterms:modified xsi:type="dcterms:W3CDTF">2025-05-25T08:42:05Z</dcterms:modified>
</cp:coreProperties>
</file>